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60" r:id="rId2"/>
    <p:sldId id="481" r:id="rId3"/>
    <p:sldId id="482" r:id="rId4"/>
    <p:sldId id="483" r:id="rId5"/>
    <p:sldId id="509" r:id="rId6"/>
    <p:sldId id="484" r:id="rId7"/>
    <p:sldId id="486" r:id="rId8"/>
    <p:sldId id="487" r:id="rId9"/>
    <p:sldId id="485" r:id="rId10"/>
    <p:sldId id="488" r:id="rId11"/>
    <p:sldId id="489" r:id="rId12"/>
    <p:sldId id="459" r:id="rId13"/>
    <p:sldId id="490" r:id="rId14"/>
    <p:sldId id="491" r:id="rId15"/>
    <p:sldId id="492" r:id="rId16"/>
    <p:sldId id="493" r:id="rId17"/>
    <p:sldId id="494" r:id="rId18"/>
    <p:sldId id="298" r:id="rId19"/>
    <p:sldId id="284" r:id="rId20"/>
    <p:sldId id="495" r:id="rId21"/>
    <p:sldId id="496" r:id="rId22"/>
    <p:sldId id="497" r:id="rId23"/>
    <p:sldId id="498" r:id="rId24"/>
    <p:sldId id="499" r:id="rId25"/>
    <p:sldId id="500" r:id="rId26"/>
    <p:sldId id="501" r:id="rId27"/>
    <p:sldId id="403" r:id="rId28"/>
    <p:sldId id="502" r:id="rId29"/>
    <p:sldId id="503" r:id="rId30"/>
    <p:sldId id="381" r:id="rId31"/>
    <p:sldId id="504" r:id="rId32"/>
    <p:sldId id="505" r:id="rId33"/>
    <p:sldId id="506" r:id="rId34"/>
    <p:sldId id="507" r:id="rId35"/>
    <p:sldId id="426" r:id="rId36"/>
    <p:sldId id="510" r:id="rId37"/>
    <p:sldId id="511" r:id="rId38"/>
    <p:sldId id="512" r:id="rId39"/>
    <p:sldId id="513" r:id="rId40"/>
    <p:sldId id="367" r:id="rId41"/>
    <p:sldId id="262" r:id="rId42"/>
    <p:sldId id="520" r:id="rId43"/>
    <p:sldId id="359" r:id="rId44"/>
    <p:sldId id="354" r:id="rId45"/>
    <p:sldId id="299" r:id="rId46"/>
    <p:sldId id="514" r:id="rId47"/>
    <p:sldId id="355" r:id="rId48"/>
    <p:sldId id="411" r:id="rId49"/>
    <p:sldId id="519" r:id="rId50"/>
    <p:sldId id="421" r:id="rId51"/>
    <p:sldId id="515" r:id="rId52"/>
    <p:sldId id="516" r:id="rId53"/>
    <p:sldId id="517" r:id="rId54"/>
    <p:sldId id="518" r:id="rId55"/>
    <p:sldId id="455" r:id="rId56"/>
    <p:sldId id="454" r:id="rId57"/>
    <p:sldId id="302" r:id="rId58"/>
    <p:sldId id="323" r:id="rId59"/>
    <p:sldId id="371" r:id="rId60"/>
    <p:sldId id="444" r:id="rId61"/>
    <p:sldId id="329" r:id="rId62"/>
    <p:sldId id="401" r:id="rId63"/>
    <p:sldId id="521" r:id="rId64"/>
    <p:sldId id="522" r:id="rId65"/>
    <p:sldId id="524" r:id="rId66"/>
    <p:sldId id="443" r:id="rId67"/>
    <p:sldId id="523" r:id="rId68"/>
    <p:sldId id="525" r:id="rId69"/>
    <p:sldId id="527" r:id="rId70"/>
    <p:sldId id="526" r:id="rId71"/>
    <p:sldId id="529" r:id="rId72"/>
    <p:sldId id="373" r:id="rId73"/>
    <p:sldId id="530" r:id="rId74"/>
    <p:sldId id="528"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566" autoAdjust="0"/>
    <p:restoredTop sz="76042" autoAdjust="0"/>
  </p:normalViewPr>
  <p:slideViewPr>
    <p:cSldViewPr>
      <p:cViewPr varScale="1">
        <p:scale>
          <a:sx n="58" d="100"/>
          <a:sy n="58" d="100"/>
        </p:scale>
        <p:origin x="-1786" y="-41"/>
      </p:cViewPr>
      <p:guideLst>
        <p:guide orient="horz" pos="2160"/>
        <p:guide pos="2880"/>
      </p:guideLst>
    </p:cSldViewPr>
  </p:slideViewPr>
  <p:outlineViewPr>
    <p:cViewPr>
      <p:scale>
        <a:sx n="33" d="100"/>
        <a:sy n="33" d="100"/>
      </p:scale>
      <p:origin x="48" y="42144"/>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03F52C-D6F8-41DC-B3D5-E900130AB146}" type="datetimeFigureOut">
              <a:rPr lang="en-CA" smtClean="0"/>
              <a:t>2017-05-16</a:t>
            </a:fld>
            <a:endParaRPr lang="en-CA"/>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876931-2989-4B77-93C7-B8D36531064C}" type="slidenum">
              <a:rPr lang="en-CA" smtClean="0"/>
              <a:t>‹#›</a:t>
            </a:fld>
            <a:endParaRPr lang="en-CA"/>
          </a:p>
        </p:txBody>
      </p:sp>
    </p:spTree>
    <p:extLst>
      <p:ext uri="{BB962C8B-B14F-4D97-AF65-F5344CB8AC3E}">
        <p14:creationId xmlns:p14="http://schemas.microsoft.com/office/powerpoint/2010/main" val="316617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lt.lse.ac.uk/events/NetworkEDGE/networkEDGE-seminar-series-01.php"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www.downes.ca/author/1246" TargetMode="External"/><Relationship Id="rId3" Type="http://schemas.openxmlformats.org/officeDocument/2006/relationships/hyperlink" Target="http://www.educause.edu/ero/article/selecting-learning-management-system-advice-academic-perspective" TargetMode="External"/><Relationship Id="rId7" Type="http://schemas.openxmlformats.org/officeDocument/2006/relationships/hyperlink" Target="http://www.downes.ca/author/9981"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www.downes.ca/author/9980" TargetMode="External"/><Relationship Id="rId5" Type="http://schemas.openxmlformats.org/officeDocument/2006/relationships/hyperlink" Target="http://www.downes.ca/author/9979" TargetMode="External"/><Relationship Id="rId10" Type="http://schemas.openxmlformats.org/officeDocument/2006/relationships/hyperlink" Target="http://www.educause.edu/visuals/shared/er/ero1434/selecting_lms.pdf" TargetMode="External"/><Relationship Id="rId4" Type="http://schemas.openxmlformats.org/officeDocument/2006/relationships/hyperlink" Target="http://www.downes.ca/author/2190" TargetMode="External"/><Relationship Id="rId9" Type="http://schemas.openxmlformats.org/officeDocument/2006/relationships/hyperlink" Target="http://www.downes.ca/feed/744"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learningdesigner.org/"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www.facebook.com/diana.laurillard" TargetMode="External"/><Relationship Id="rId5" Type="http://schemas.openxmlformats.org/officeDocument/2006/relationships/hyperlink" Target="http://www.downes.ca/feed/1339" TargetMode="External"/><Relationship Id="rId4" Type="http://schemas.openxmlformats.org/officeDocument/2006/relationships/hyperlink" Target="http://www.downes.ca/author/422"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www.downes.ca/feed/1342" TargetMode="External"/><Relationship Id="rId3" Type="http://schemas.openxmlformats.org/officeDocument/2006/relationships/hyperlink" Target="http://jolt.merlot.org/vol10no2/fisher_0614.pdf" TargetMode="External"/><Relationship Id="rId7" Type="http://schemas.openxmlformats.org/officeDocument/2006/relationships/hyperlink" Target="http://www.downes.ca/author/10179"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www.downes.ca/author/10178" TargetMode="External"/><Relationship Id="rId5" Type="http://schemas.openxmlformats.org/officeDocument/2006/relationships/hyperlink" Target="http://www.downes.ca/author/10177" TargetMode="External"/><Relationship Id="rId4" Type="http://schemas.openxmlformats.org/officeDocument/2006/relationships/hyperlink" Target="http://www.downes.ca/author/10176" TargetMode="External"/></Relationships>
</file>

<file path=ppt/notesSlides/_rels/notesSlide13.xml.rels><?xml version="1.0" encoding="UTF-8" standalone="yes"?>
<Relationships xmlns="http://schemas.openxmlformats.org/package/2006/relationships"><Relationship Id="rId8" Type="http://schemas.openxmlformats.org/officeDocument/2006/relationships/hyperlink" Target="http://www.downes.ca/feed/1141" TargetMode="External"/><Relationship Id="rId3" Type="http://schemas.openxmlformats.org/officeDocument/2006/relationships/hyperlink" Target="http://jolt.merlot.org/vol10no2/brinthaupt_0614.pdf" TargetMode="External"/><Relationship Id="rId7" Type="http://schemas.openxmlformats.org/officeDocument/2006/relationships/hyperlink" Target="http://www.downes.ca/author/10182" TargetMode="External"/><Relationship Id="rId2" Type="http://schemas.openxmlformats.org/officeDocument/2006/relationships/slide" Target="../slides/slide13.xml"/><Relationship Id="rId1" Type="http://schemas.openxmlformats.org/officeDocument/2006/relationships/notesMaster" Target="../notesMasters/notesMaster1.xml"/><Relationship Id="rId6" Type="http://schemas.openxmlformats.org/officeDocument/2006/relationships/hyperlink" Target="http://www.downes.ca/author/10181" TargetMode="External"/><Relationship Id="rId5" Type="http://schemas.openxmlformats.org/officeDocument/2006/relationships/hyperlink" Target="http://www.downes.ca/author/10180" TargetMode="External"/><Relationship Id="rId4" Type="http://schemas.openxmlformats.org/officeDocument/2006/relationships/hyperlink" Target="http://www.downes.ca/author/10178"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googleblog.blogspot.ca/2014/05/previewing-new-classroom.html" TargetMode="External"/><Relationship Id="rId7" Type="http://schemas.openxmlformats.org/officeDocument/2006/relationships/hyperlink" Target="http://www.google.com/enterprise/apps/education/" TargetMode="External"/><Relationship Id="rId2" Type="http://schemas.openxmlformats.org/officeDocument/2006/relationships/slide" Target="../slides/slide15.xml"/><Relationship Id="rId1" Type="http://schemas.openxmlformats.org/officeDocument/2006/relationships/notesMaster" Target="../notesMasters/notesMaster1.xml"/><Relationship Id="rId6" Type="http://schemas.openxmlformats.org/officeDocument/2006/relationships/hyperlink" Target="http://google.com/edu/classroom" TargetMode="External"/><Relationship Id="rId5" Type="http://schemas.openxmlformats.org/officeDocument/2006/relationships/hyperlink" Target="http://www.downes.ca/feed/1025" TargetMode="External"/><Relationship Id="rId4" Type="http://schemas.openxmlformats.org/officeDocument/2006/relationships/hyperlink" Target="http://www.downes.ca/author/10052" TargetMode="External"/></Relationships>
</file>

<file path=ppt/notesSlides/_rels/notesSlide15.xml.rels><?xml version="1.0" encoding="UTF-8" standalone="yes"?>
<Relationships xmlns="http://schemas.openxmlformats.org/package/2006/relationships"><Relationship Id="rId8" Type="http://schemas.openxmlformats.org/officeDocument/2006/relationships/hyperlink" Target="https://research.google.com/university/relations/focused_research_awards.html" TargetMode="External"/><Relationship Id="rId3" Type="http://schemas.openxmlformats.org/officeDocument/2006/relationships/hyperlink" Target="http://unescochair.blogs.uoc.edu/blog/2014/06/25/a-goal-for-google-and-carnegie-mellons-mooc-research/" TargetMode="External"/><Relationship Id="rId7" Type="http://schemas.openxmlformats.org/officeDocument/2006/relationships/hyperlink" Target="http://chronicle.com/blogs/wiredcampus/google-will-finance-carnegie-mellons-mooc-research/53521"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research.google.com/university/relations/focused_research_awards.html" TargetMode="External"/><Relationship Id="rId5" Type="http://schemas.openxmlformats.org/officeDocument/2006/relationships/hyperlink" Target="http://www.downes.ca/feed/1418" TargetMode="External"/><Relationship Id="rId4" Type="http://schemas.openxmlformats.org/officeDocument/2006/relationships/hyperlink" Target="http://www.downes.ca/author/10153"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eff.org/deeplinks/2014/06/bad-day-bad-patents-supreme-court-unanimously-strikes-down-abstract-software"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www.downes.ca/feed/1021" TargetMode="External"/><Relationship Id="rId5" Type="http://schemas.openxmlformats.org/officeDocument/2006/relationships/hyperlink" Target="http://www.downes.ca/author/10148" TargetMode="External"/><Relationship Id="rId4" Type="http://schemas.openxmlformats.org/officeDocument/2006/relationships/hyperlink" Target="http://www.downes.ca/author/9584"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hackeducation.com/2014/06/18/unfathomable-cetis2014/"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www.downes.ca/feed/639" TargetMode="External"/><Relationship Id="rId4" Type="http://schemas.openxmlformats.org/officeDocument/2006/relationships/hyperlink" Target="http://www.downes.ca/author/8084" TargetMode="External"/></Relationships>
</file>

<file path=ppt/notesSlides/_rels/notesSlide18.xml.rels><?xml version="1.0" encoding="UTF-8" standalone="yes"?>
<Relationships xmlns="http://schemas.openxmlformats.org/package/2006/relationships"><Relationship Id="rId8" Type="http://schemas.openxmlformats.org/officeDocument/2006/relationships/hyperlink" Target="http://blogs.pjjk.net/phil/explaining-the-lrmi-alignment-object/" TargetMode="External"/><Relationship Id="rId3" Type="http://schemas.openxmlformats.org/officeDocument/2006/relationships/hyperlink" Target="http://blogs.pjjk.net/phil/lrmi-at-the-cetis-conference-2014/" TargetMode="External"/><Relationship Id="rId7" Type="http://schemas.openxmlformats.org/officeDocument/2006/relationships/hyperlink" Target="http://publications.cetis.ac.uk/2014/960"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www.downes.ca/feed/1208" TargetMode="External"/><Relationship Id="rId5" Type="http://schemas.openxmlformats.org/officeDocument/2006/relationships/hyperlink" Target="http://www.downes.ca/author/3775" TargetMode="External"/><Relationship Id="rId10" Type="http://schemas.openxmlformats.org/officeDocument/2006/relationships/hyperlink" Target="http://videolectures.net/ocwc2014_barker_schema/" TargetMode="External"/><Relationship Id="rId4" Type="http://schemas.openxmlformats.org/officeDocument/2006/relationships/hyperlink" Target="http://www.downes.ca/author/6170" TargetMode="External"/><Relationship Id="rId9" Type="http://schemas.openxmlformats.org/officeDocument/2006/relationships/hyperlink" Target="http://www.jorum.ac.uk/"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blogs.pjjk.net/phil/who-is-using-lrmi-metadata/"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www.downes.ca/feed/306" TargetMode="External"/><Relationship Id="rId5" Type="http://schemas.openxmlformats.org/officeDocument/2006/relationships/hyperlink" Target="http://www.downes.ca/feed/1419" TargetMode="External"/><Relationship Id="rId4" Type="http://schemas.openxmlformats.org/officeDocument/2006/relationships/hyperlink" Target="http://www.downes.ca/author/10155"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www.theguardian.com/education/2014/may/04/economics-students-overhaul-subject-teaching"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www.isipe.net/" TargetMode="External"/><Relationship Id="rId5" Type="http://schemas.openxmlformats.org/officeDocument/2006/relationships/hyperlink" Target="http://www.downes.ca/feed/661" TargetMode="External"/><Relationship Id="rId4" Type="http://schemas.openxmlformats.org/officeDocument/2006/relationships/hyperlink" Target="http://www.downes.ca/author/10057" TargetMode="Externa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ukwebfocus.wordpress.com/2014/06/30/the-city-and-the-city-reflections-on-the-cetis-2014-conference/"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www.hole-in-the-wall.com/Beginnings.html" TargetMode="External"/><Relationship Id="rId5" Type="http://schemas.openxmlformats.org/officeDocument/2006/relationships/hyperlink" Target="http://www.downes.ca/feed/555" TargetMode="External"/><Relationship Id="rId4" Type="http://schemas.openxmlformats.org/officeDocument/2006/relationships/hyperlink" Target="http://www.downes.ca/author/3813"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davidtjones.wordpress.com/2014/03/31/bim-and-bad/" TargetMode="External"/><Relationship Id="rId2" Type="http://schemas.openxmlformats.org/officeDocument/2006/relationships/slide" Target="../slides/slide23.xml"/><Relationship Id="rId1" Type="http://schemas.openxmlformats.org/officeDocument/2006/relationships/notesMaster" Target="../notesMasters/notesMaster1.xml"/><Relationship Id="rId5" Type="http://schemas.openxmlformats.org/officeDocument/2006/relationships/hyperlink" Target="http://www.downes.ca/feed/539" TargetMode="External"/><Relationship Id="rId4" Type="http://schemas.openxmlformats.org/officeDocument/2006/relationships/hyperlink" Target="http://www.downes.ca/author/7394" TargetMode="Externa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hyperorg.com/blogger/2014/05/11/2b2k-in-over-our-heads-my-simmons-commencement-address/"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www.downes.ca/feed/1361" TargetMode="External"/><Relationship Id="rId4" Type="http://schemas.openxmlformats.org/officeDocument/2006/relationships/hyperlink" Target="http://www.downes.ca/author/229"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irrodl.org/index.php/irrodl/article/view/1704/2834" TargetMode="External"/><Relationship Id="rId7" Type="http://schemas.openxmlformats.org/officeDocument/2006/relationships/hyperlink" Target="http://www.downes.ca/feed/752" TargetMode="External"/><Relationship Id="rId2" Type="http://schemas.openxmlformats.org/officeDocument/2006/relationships/slide" Target="../slides/slide26.xml"/><Relationship Id="rId1" Type="http://schemas.openxmlformats.org/officeDocument/2006/relationships/notesMaster" Target="../notesMasters/notesMaster1.xml"/><Relationship Id="rId6" Type="http://schemas.openxmlformats.org/officeDocument/2006/relationships/hyperlink" Target="http://www.downes.ca/feed/890" TargetMode="External"/><Relationship Id="rId5" Type="http://schemas.openxmlformats.org/officeDocument/2006/relationships/hyperlink" Target="http://www.downes.ca/author/10048" TargetMode="External"/><Relationship Id="rId4" Type="http://schemas.openxmlformats.org/officeDocument/2006/relationships/hyperlink" Target="http://www.downes.ca/author/10047" TargetMode="External"/></Relationships>
</file>

<file path=ppt/notesSlides/_rels/notesSlide24.xml.rels><?xml version="1.0" encoding="UTF-8" standalone="yes"?>
<Relationships xmlns="http://schemas.openxmlformats.org/package/2006/relationships"><Relationship Id="rId8" Type="http://schemas.openxmlformats.org/officeDocument/2006/relationships/hyperlink" Target="http://www.networkedlearningconference.org.uk/abstracts/wright_symposium.htm" TargetMode="External"/><Relationship Id="rId3" Type="http://schemas.openxmlformats.org/officeDocument/2006/relationships/hyperlink" Target="http://www.networkedlearningconference.org.uk/abstracts/pdf/hannon.pdf" TargetMode="External"/><Relationship Id="rId7" Type="http://schemas.openxmlformats.org/officeDocument/2006/relationships/hyperlink" Target="http://www.downes.ca/feed/1348"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www.downes.ca/author/10056" TargetMode="External"/><Relationship Id="rId5" Type="http://schemas.openxmlformats.org/officeDocument/2006/relationships/hyperlink" Target="http://www.downes.ca/author/10055" TargetMode="External"/><Relationship Id="rId4" Type="http://schemas.openxmlformats.org/officeDocument/2006/relationships/hyperlink" Target="http://www.downes.ca/author/10054"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blogs.hbr.org/2014/04/to-create-change-leadership-is-more-important-than-authority/" TargetMode="External"/><Relationship Id="rId7" Type="http://schemas.openxmlformats.org/officeDocument/2006/relationships/hyperlink" Target="http://www.digitaltonto.com/2011/why-the-lunatics-really-do-run-the-asylum/"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en.wikipedia.org/wiki/Social_contract" TargetMode="External"/><Relationship Id="rId5" Type="http://schemas.openxmlformats.org/officeDocument/2006/relationships/hyperlink" Target="http://www.downes.ca/feed/653" TargetMode="External"/><Relationship Id="rId4" Type="http://schemas.openxmlformats.org/officeDocument/2006/relationships/hyperlink" Target="http://www.downes.ca/author/10029"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flosse.blogging.fi/2010/12/27/designing-learning-tools-%E2%80%94-introduction-to-some-methodological-thoughts/" TargetMode="External"/><Relationship Id="rId2" Type="http://schemas.openxmlformats.org/officeDocument/2006/relationships/slide" Target="../slides/slide29.xml"/><Relationship Id="rId1" Type="http://schemas.openxmlformats.org/officeDocument/2006/relationships/notesMaster" Target="../notesMasters/notesMaster1.xml"/><Relationship Id="rId6" Type="http://schemas.openxmlformats.org/officeDocument/2006/relationships/hyperlink" Target="http://www.downes.ca/post/54461" TargetMode="External"/><Relationship Id="rId5" Type="http://schemas.openxmlformats.org/officeDocument/2006/relationships/hyperlink" Target="http://www.downes.ca/feed/226" TargetMode="External"/><Relationship Id="rId4" Type="http://schemas.openxmlformats.org/officeDocument/2006/relationships/hyperlink" Target="http://www.downes.ca/author/3473" TargetMode="External"/></Relationships>
</file>

<file path=ppt/notesSlides/_rels/notesSlide27.xml.rels><?xml version="1.0" encoding="UTF-8" standalone="yes"?>
<Relationships xmlns="http://schemas.openxmlformats.org/package/2006/relationships"><Relationship Id="rId8" Type="http://schemas.openxmlformats.org/officeDocument/2006/relationships/hyperlink" Target="http://www.mnn.com/earth-matters/animals/stories/the-incredible-science-behind-starling-murmurations" TargetMode="External"/><Relationship Id="rId3" Type="http://schemas.openxmlformats.org/officeDocument/2006/relationships/hyperlink" Target="http://www.wired.com/2010/06/starling-physics/" TargetMode="External"/><Relationship Id="rId7" Type="http://schemas.openxmlformats.org/officeDocument/2006/relationships/hyperlink" Target="http://www.pnas.org/content/early/2010/06/11/1005766107.abstract" TargetMode="External"/><Relationship Id="rId2" Type="http://schemas.openxmlformats.org/officeDocument/2006/relationships/slide" Target="../slides/slide30.xml"/><Relationship Id="rId1" Type="http://schemas.openxmlformats.org/officeDocument/2006/relationships/notesMaster" Target="../notesMasters/notesMaster1.xml"/><Relationship Id="rId6" Type="http://schemas.openxmlformats.org/officeDocument/2006/relationships/hyperlink" Target="http://www.downes.ca/presentation/315" TargetMode="External"/><Relationship Id="rId5" Type="http://schemas.openxmlformats.org/officeDocument/2006/relationships/hyperlink" Target="http://www.downes.ca/feed/723" TargetMode="External"/><Relationship Id="rId4" Type="http://schemas.openxmlformats.org/officeDocument/2006/relationships/hyperlink" Target="http://www.downes.ca/author/7571" TargetMode="External"/><Relationship Id="rId9" Type="http://schemas.openxmlformats.org/officeDocument/2006/relationships/hyperlink" Target="http://www.ploscompbiol.org/article/info:doi/10.1371/journal.pcbi.1002894"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maasaimara.com/entries/great-wildebeest-migration-maasai-mara"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www.downes.ca/feed/1367"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hplusmagazine.com/2014/04/24/lamarckian-inheritance-passing-what-you-have-learned-to-your-children/" TargetMode="External"/><Relationship Id="rId7" Type="http://schemas.openxmlformats.org/officeDocument/2006/relationships/hyperlink" Target="http://en.wikipedia.org/wiki/Jean-Baptiste_Lamarck" TargetMode="External"/><Relationship Id="rId2" Type="http://schemas.openxmlformats.org/officeDocument/2006/relationships/slide" Target="../slides/slide32.xml"/><Relationship Id="rId1" Type="http://schemas.openxmlformats.org/officeDocument/2006/relationships/notesMaster" Target="../notesMasters/notesMaster1.xml"/><Relationship Id="rId6" Type="http://schemas.openxmlformats.org/officeDocument/2006/relationships/hyperlink" Target="http://en.wikipedia.org/wiki/Erasmus_Darwin" TargetMode="External"/><Relationship Id="rId5" Type="http://schemas.openxmlformats.org/officeDocument/2006/relationships/hyperlink" Target="http://www.downes.ca/feed/1334" TargetMode="External"/><Relationship Id="rId4" Type="http://schemas.openxmlformats.org/officeDocument/2006/relationships/hyperlink" Target="http://www.downes.ca/author/9978"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hronicle.com/blognetwork/castingoutnines/2014/06/13/three-issues-with-the-case-for-banning-laptops"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www.downes.ca/feed/1401" TargetMode="External"/><Relationship Id="rId4" Type="http://schemas.openxmlformats.org/officeDocument/2006/relationships/hyperlink" Target="http://www.downes.ca/author/9019" TargetMode="Externa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tressiemc.com/2014/04/23/another-post-about-hashtags-no-seriously/" TargetMode="External"/><Relationship Id="rId2" Type="http://schemas.openxmlformats.org/officeDocument/2006/relationships/slide" Target="../slides/slide33.xml"/><Relationship Id="rId1" Type="http://schemas.openxmlformats.org/officeDocument/2006/relationships/notesMaster" Target="../notesMasters/notesMaster1.xml"/><Relationship Id="rId5" Type="http://schemas.openxmlformats.org/officeDocument/2006/relationships/hyperlink" Target="http://www.downes.ca/feed/878" TargetMode="External"/><Relationship Id="rId4" Type="http://schemas.openxmlformats.org/officeDocument/2006/relationships/hyperlink" Target="http://www.downes.ca/author/9229"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x28newblog.wordpress.com/2014/04/25/conceptual-connections-once-again/"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x28newblog.wordpress.com/2014/04/23/cmaps-fault/" TargetMode="External"/><Relationship Id="rId5" Type="http://schemas.openxmlformats.org/officeDocument/2006/relationships/hyperlink" Target="http://www.downes.ca/feed/1225" TargetMode="External"/><Relationship Id="rId4" Type="http://schemas.openxmlformats.org/officeDocument/2006/relationships/hyperlink" Target="http://www.downes.ca/author/6576" TargetMode="Externa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www.businessinsider.com/mary-meekers-2014-internet-presentation-2014-5#-1"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www.flickr.com/photos/jdlasica/3007695614/in/photolist-5zMe7W-2of6a-2ofc1-biopz-7TjfEY-5B548B-5B5chz-5B54Wx-5B554D-5B58Bg-5B543R-5B59zP-emxKT5-5WewW1-8UkTYc-dyuALW-65UbAf-5xZtKe-9LAv66-ancRWe-6Xde1D-5B9raQ-5B5asr-5B9mC3-5B57CF-5B55Yc-5B9jwy-5B9jg1-5B54yP-5B9k8o-5B9j9E-5B55bT-5B55ui-5B54Qg-yyJrf-6TNmT1-exQYT-bs2e1z-rT4YA-5vdS5-a664pH-8FdQQv-gin3eR-btDgX2-5aNHgq-jLYUoG-ju8T3E-9VLQHR-jC5u26-fhaaoP/" TargetMode="External"/><Relationship Id="rId5" Type="http://schemas.openxmlformats.org/officeDocument/2006/relationships/hyperlink" Target="http://www.downes.ca/feed/1379" TargetMode="External"/><Relationship Id="rId4" Type="http://schemas.openxmlformats.org/officeDocument/2006/relationships/hyperlink" Target="http://www.downes.ca/author/2973" TargetMode="Externa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mfeldstein.com/three-makes-movement-branson-creates-youth-panel-student-voice-ed-tech" TargetMode="External"/><Relationship Id="rId7" Type="http://schemas.openxmlformats.org/officeDocument/2006/relationships/hyperlink" Target="https://www.google.ca/search?q=%22student+panel%22+%22ed+tech%22"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ww.google.ca/search?q=" TargetMode="External"/><Relationship Id="rId5" Type="http://schemas.openxmlformats.org/officeDocument/2006/relationships/hyperlink" Target="http://www.downes.ca/feed/156" TargetMode="External"/><Relationship Id="rId4" Type="http://schemas.openxmlformats.org/officeDocument/2006/relationships/hyperlink" Target="http://www.downes.ca/author/9078" TargetMode="Externa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www.hackeducation.com/2014/05/22/alberta-digital-learning-forum/"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www.downes.ca/feed/639" TargetMode="External"/><Relationship Id="rId4" Type="http://schemas.openxmlformats.org/officeDocument/2006/relationships/hyperlink" Target="http://www.downes.ca/author/8084"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www.lucygray.org/weblog/2014/04/shame-on-slideshare-and-lessons-learned.html"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www.downes.ca/me/presentations.htm" TargetMode="External"/><Relationship Id="rId5" Type="http://schemas.openxmlformats.org/officeDocument/2006/relationships/hyperlink" Target="http://www.downes.ca/feed/1340" TargetMode="External"/><Relationship Id="rId4" Type="http://schemas.openxmlformats.org/officeDocument/2006/relationships/hyperlink" Target="http://www.downes.ca/author/4185" TargetMode="Externa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erd.io/2014/how-were-on-the-verge-of-an-amazing-new-open" TargetMode="External"/><Relationship Id="rId7" Type="http://schemas.openxmlformats.org/officeDocument/2006/relationships/hyperlink" Target="http://hackeducation.com/2014/04/25/domain-of-ones-own-incubator-emory/" TargetMode="External"/><Relationship Id="rId2" Type="http://schemas.openxmlformats.org/officeDocument/2006/relationships/slide" Target="../slides/slide39.xml"/><Relationship Id="rId1" Type="http://schemas.openxmlformats.org/officeDocument/2006/relationships/notesMaster" Target="../notesMasters/notesMaster1.xml"/><Relationship Id="rId6" Type="http://schemas.openxmlformats.org/officeDocument/2006/relationships/hyperlink" Target="http://withknown.com/" TargetMode="External"/><Relationship Id="rId5" Type="http://schemas.openxmlformats.org/officeDocument/2006/relationships/hyperlink" Target="http://www.downes.ca/feed/1178" TargetMode="External"/><Relationship Id="rId4" Type="http://schemas.openxmlformats.org/officeDocument/2006/relationships/hyperlink" Target="http://www.downes.ca/author/2442" TargetMode="Externa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www.downes.ca/search/diaspora" TargetMode="External"/><Relationship Id="rId3" Type="http://schemas.openxmlformats.org/officeDocument/2006/relationships/hyperlink" Target="http://opencontent.org/blog/archives/3393" TargetMode="External"/><Relationship Id="rId7" Type="http://schemas.openxmlformats.org/officeDocument/2006/relationships/hyperlink" Target="http://www.downes.ca/search/indieweb" TargetMode="External"/><Relationship Id="rId2" Type="http://schemas.openxmlformats.org/officeDocument/2006/relationships/slide" Target="../slides/slide40.xml"/><Relationship Id="rId1" Type="http://schemas.openxmlformats.org/officeDocument/2006/relationships/notesMaster" Target="../notesMasters/notesMaster1.xml"/><Relationship Id="rId6" Type="http://schemas.openxmlformats.org/officeDocument/2006/relationships/hyperlink" Target="http://www.downes.ca/post/62322" TargetMode="External"/><Relationship Id="rId11" Type="http://schemas.openxmlformats.org/officeDocument/2006/relationships/hyperlink" Target="http://bavatuesdays.com/a-new-wave-of-open/" TargetMode="External"/><Relationship Id="rId5" Type="http://schemas.openxmlformats.org/officeDocument/2006/relationships/hyperlink" Target="http://indiewebcamp.com/POSSE" TargetMode="External"/><Relationship Id="rId10" Type="http://schemas.openxmlformats.org/officeDocument/2006/relationships/hyperlink" Target="http://www.slideshare.net/Downes/2014-02-08-personal-learning-framework" TargetMode="External"/><Relationship Id="rId4" Type="http://schemas.openxmlformats.org/officeDocument/2006/relationships/hyperlink" Target="http://withknown.com/" TargetMode="External"/><Relationship Id="rId9" Type="http://schemas.openxmlformats.org/officeDocument/2006/relationships/hyperlink" Target="http://halfanhour.blogspot.ca/2013/12/learning-and-performance-support-systems.html" TargetMode="External"/></Relationships>
</file>

<file path=ppt/notesSlides/_rels/notesSlide38.xml.rels><?xml version="1.0" encoding="UTF-8" standalone="yes"?>
<Relationships xmlns="http://schemas.openxmlformats.org/package/2006/relationships"><Relationship Id="rId8" Type="http://schemas.openxmlformats.org/officeDocument/2006/relationships/hyperlink" Target="http://bavatuesdays.com/reclaiming-innovation/" TargetMode="External"/><Relationship Id="rId3" Type="http://schemas.openxmlformats.org/officeDocument/2006/relationships/hyperlink" Target="http://www.educause.edu/visuals/shared/er/extras/2014/ReclaimingInnovation/default.html" TargetMode="External"/><Relationship Id="rId7" Type="http://schemas.openxmlformats.org/officeDocument/2006/relationships/hyperlink" Target="http://darcynorman.net/2011/01/18/bags-of-gold/" TargetMode="External"/><Relationship Id="rId2" Type="http://schemas.openxmlformats.org/officeDocument/2006/relationships/slide" Target="../slides/slide41.xml"/><Relationship Id="rId1" Type="http://schemas.openxmlformats.org/officeDocument/2006/relationships/notesMaster" Target="../notesMasters/notesMaster1.xml"/><Relationship Id="rId6" Type="http://schemas.openxmlformats.org/officeDocument/2006/relationships/hyperlink" Target="http://www.downes.ca/feed/744" TargetMode="External"/><Relationship Id="rId5" Type="http://schemas.openxmlformats.org/officeDocument/2006/relationships/hyperlink" Target="http://www.downes.ca/author/1748" TargetMode="External"/><Relationship Id="rId4" Type="http://schemas.openxmlformats.org/officeDocument/2006/relationships/hyperlink" Target="http://www.downes.ca/author/8080" TargetMode="External"/><Relationship Id="rId9" Type="http://schemas.openxmlformats.org/officeDocument/2006/relationships/hyperlink" Target="https://www.youtube.com/watch?v=HVHhOthvxOw" TargetMode="External"/></Relationships>
</file>

<file path=ppt/notesSlides/_rels/notesSlide39.xml.rels><?xml version="1.0" encoding="UTF-8" standalone="yes"?>
<Relationships xmlns="http://schemas.openxmlformats.org/package/2006/relationships"><Relationship Id="rId8" Type="http://schemas.openxmlformats.org/officeDocument/2006/relationships/hyperlink" Target="http://www.learningpool.com/" TargetMode="External"/><Relationship Id="rId3" Type="http://schemas.openxmlformats.org/officeDocument/2006/relationships/hyperlink" Target="https://community.adaptlearning.org/" TargetMode="External"/><Relationship Id="rId7" Type="http://schemas.openxmlformats.org/officeDocument/2006/relationships/hyperlink" Target="http://www.kineo.com/"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community.adaptlearning.org/demo/index.html#/page/m05/t05/p05" TargetMode="External"/><Relationship Id="rId5" Type="http://schemas.openxmlformats.org/officeDocument/2006/relationships/hyperlink" Target="https://community.adaptlearning.org/mod/forum/discuss.php?d=290" TargetMode="External"/><Relationship Id="rId4" Type="http://schemas.openxmlformats.org/officeDocument/2006/relationships/hyperlink" Target="http://www.downes.ca/feed/1398" TargetMode="External"/><Relationship Id="rId9" Type="http://schemas.openxmlformats.org/officeDocument/2006/relationships/hyperlink" Target="http://www.spongeuk.com/"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insidehighered.com/news/2014/05/13/stem-students-fare-better-when-professors-dont-just-lecture-study-finds"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www.downes.ca/feed/269" TargetMode="External"/><Relationship Id="rId4" Type="http://schemas.openxmlformats.org/officeDocument/2006/relationships/hyperlink" Target="http://www.downes.ca/author/3284"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cogdogblog.com/2014/06/09/under-the-hood/" TargetMode="External"/><Relationship Id="rId2" Type="http://schemas.openxmlformats.org/officeDocument/2006/relationships/slide" Target="../slides/slide43.xml"/><Relationship Id="rId1" Type="http://schemas.openxmlformats.org/officeDocument/2006/relationships/notesMaster" Target="../notesMasters/notesMaster1.xml"/><Relationship Id="rId5" Type="http://schemas.openxmlformats.org/officeDocument/2006/relationships/hyperlink" Target="http://www.downes.ca/feed/96" TargetMode="External"/><Relationship Id="rId4" Type="http://schemas.openxmlformats.org/officeDocument/2006/relationships/hyperlink" Target="http://www.downes.ca/author/1657" TargetMode="External"/></Relationships>
</file>

<file path=ppt/notesSlides/_rels/notesSlide41.xml.rels><?xml version="1.0" encoding="UTF-8" standalone="yes"?>
<Relationships xmlns="http://schemas.openxmlformats.org/package/2006/relationships"><Relationship Id="rId8" Type="http://schemas.openxmlformats.org/officeDocument/2006/relationships/hyperlink" Target="http://gigaom.com/2014/06/19/the-new-york-times-wapo-and-mozilla-are-building-an-open-source-community-platform-to-try-and-fix-comments/" TargetMode="External"/><Relationship Id="rId3" Type="http://schemas.openxmlformats.org/officeDocument/2006/relationships/hyperlink" Target="http://www.washingtonpost.com/lifestyle/style/washington-post-new-york-times-and-mozilla-team-up-for-new-web-site-comment-system/2014/06/19/fa836e90-f71e-11e3-8aa9-dad2ec039789_story.html?utm_source=API's+Need+to+Know+newsletter&amp;utm_campaign=1124ebf5b6-" TargetMode="External"/><Relationship Id="rId7" Type="http://schemas.openxmlformats.org/officeDocument/2006/relationships/hyperlink" Target="http://www.niemanlab.org/2014/06/why-the-new-york-times-and-the-washington-post-and-mozilla-are-building-an-audience-engagement-platform-together/?utm_source=API's+Need+to+Know+newsletter&amp;utm_campaign=1124ebf5b6-Need_to_Know_June_20_20146_20_2014&amp;utm_medium=email&amp;utm_term=0_e3bf78af04-1124ebf5b6-31700409"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disqus.com/" TargetMode="External"/><Relationship Id="rId11" Type="http://schemas.openxmlformats.org/officeDocument/2006/relationships/hyperlink" Target="http://denovati.com/2014/06/managing-comments-online" TargetMode="External"/><Relationship Id="rId5" Type="http://schemas.openxmlformats.org/officeDocument/2006/relationships/hyperlink" Target="http://www.downes.ca/feed/850" TargetMode="External"/><Relationship Id="rId10" Type="http://schemas.openxmlformats.org/officeDocument/2006/relationships/hyperlink" Target="http://scripting.com/2014/06/19/fixingCommentsThatsNotTheProblem.html" TargetMode="External"/><Relationship Id="rId4" Type="http://schemas.openxmlformats.org/officeDocument/2006/relationships/hyperlink" Target="http://www.downes.ca/author/7654" TargetMode="External"/><Relationship Id="rId9" Type="http://schemas.openxmlformats.org/officeDocument/2006/relationships/hyperlink" Target="http://www.poynter.org/latest-news/mediawire/256284/technology-cant-vanquish-trolls-completely-says-leader-of-comments-project/?utm_source=API's+Need+to+Know+newsletter&amp;utm_campaign=1124ebf5b6-Need_to_Know_June_20_20146_20_2014&amp;utm_medium=email&amp;utm_term=0_e3bf78af04-1124ebf5b6-31700409" TargetMode="External"/></Relationships>
</file>

<file path=ppt/notesSlides/_rels/notesSlide42.xml.rels><?xml version="1.0" encoding="UTF-8" standalone="yes"?>
<Relationships xmlns="http://schemas.openxmlformats.org/package/2006/relationships"><Relationship Id="rId8" Type="http://schemas.openxmlformats.org/officeDocument/2006/relationships/hyperlink" Target="http://code.edx.org/" TargetMode="External"/><Relationship Id="rId3" Type="http://schemas.openxmlformats.org/officeDocument/2006/relationships/hyperlink" Target="http://radar.oreilly.com/2014/05/beyond-the-stack.html" TargetMode="External"/><Relationship Id="rId7" Type="http://schemas.openxmlformats.org/officeDocument/2006/relationships/hyperlink" Target="http://aws.amazon.com/solutions/case-studies/coursera/" TargetMode="External"/><Relationship Id="rId2" Type="http://schemas.openxmlformats.org/officeDocument/2006/relationships/slide" Target="../slides/slide45.xml"/><Relationship Id="rId1" Type="http://schemas.openxmlformats.org/officeDocument/2006/relationships/notesMaster" Target="../notesMasters/notesMaster1.xml"/><Relationship Id="rId6" Type="http://schemas.openxmlformats.org/officeDocument/2006/relationships/hyperlink" Target="http://radar.oreilly.com/2014/05/everything-is-distributed.html" TargetMode="External"/><Relationship Id="rId5" Type="http://schemas.openxmlformats.org/officeDocument/2006/relationships/hyperlink" Target="http://www.downes.ca/feed/682" TargetMode="External"/><Relationship Id="rId4" Type="http://schemas.openxmlformats.org/officeDocument/2006/relationships/hyperlink" Target="http://www.downes.ca/author/10099" TargetMode="Externa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publications.cetis.ac.uk/2014/960" TargetMode="External"/><Relationship Id="rId2" Type="http://schemas.openxmlformats.org/officeDocument/2006/relationships/slide" Target="../slides/slide46.xml"/><Relationship Id="rId1" Type="http://schemas.openxmlformats.org/officeDocument/2006/relationships/notesMaster" Target="../notesMasters/notesMaster1.xml"/><Relationship Id="rId6" Type="http://schemas.openxmlformats.org/officeDocument/2006/relationships/hyperlink" Target="http://www.downes.ca/feed/1208" TargetMode="External"/><Relationship Id="rId5" Type="http://schemas.openxmlformats.org/officeDocument/2006/relationships/hyperlink" Target="http://www.downes.ca/author/7682" TargetMode="External"/><Relationship Id="rId4" Type="http://schemas.openxmlformats.org/officeDocument/2006/relationships/hyperlink" Target="http://www.downes.ca/author/6170" TargetMode="External"/></Relationships>
</file>

<file path=ppt/notesSlides/_rels/notesSlide44.xml.rels><?xml version="1.0" encoding="UTF-8" standalone="yes"?>
<Relationships xmlns="http://schemas.openxmlformats.org/package/2006/relationships"><Relationship Id="rId8" Type="http://schemas.openxmlformats.org/officeDocument/2006/relationships/hyperlink" Target="http://docs.aws.amazon.com/AWSEC2/latest/UserGuide/AMIs.html" TargetMode="External"/><Relationship Id="rId3" Type="http://schemas.openxmlformats.org/officeDocument/2006/relationships/hyperlink" Target="https://bitnami.com/stacks" TargetMode="External"/><Relationship Id="rId7" Type="http://schemas.openxmlformats.org/officeDocument/2006/relationships/hyperlink" Target="http://bavatuesdays.com/ghost-from-the-machine/"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bitnami.com/learn_more" TargetMode="External"/><Relationship Id="rId5" Type="http://schemas.openxmlformats.org/officeDocument/2006/relationships/hyperlink" Target="https://bitnami.com/cloud/" TargetMode="External"/><Relationship Id="rId4" Type="http://schemas.openxmlformats.org/officeDocument/2006/relationships/hyperlink" Target="http://www.downes.ca/feed/1358"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wired.com/2014/05/out-in-the-open-indie-box/"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en.wikipedia.org/wiki/Native_advertising" TargetMode="External"/><Relationship Id="rId5" Type="http://schemas.openxmlformats.org/officeDocument/2006/relationships/hyperlink" Target="http://www.downes.ca/feed/723" TargetMode="External"/><Relationship Id="rId4" Type="http://schemas.openxmlformats.org/officeDocument/2006/relationships/hyperlink" Target="http://www.downes.ca/author/9128" TargetMode="External"/></Relationships>
</file>

<file path=ppt/notesSlides/_rels/notesSlide46.xml.rels><?xml version="1.0" encoding="UTF-8" standalone="yes"?>
<Relationships xmlns="http://schemas.openxmlformats.org/package/2006/relationships"><Relationship Id="rId8" Type="http://schemas.openxmlformats.org/officeDocument/2006/relationships/hyperlink" Target="http://humanstxt.org/" TargetMode="External"/><Relationship Id="rId3" Type="http://schemas.openxmlformats.org/officeDocument/2006/relationships/hyperlink" Target="http://www.labnol.org/internet/improve-website-tips/5007/" TargetMode="External"/><Relationship Id="rId7" Type="http://schemas.openxmlformats.org/officeDocument/2006/relationships/hyperlink" Target="http://www.diigo.com/bookmark/http:/www.fractuslearning.com/2014/06/12/best-rss-feeds-for-educators/" TargetMode="External"/><Relationship Id="rId2" Type="http://schemas.openxmlformats.org/officeDocument/2006/relationships/slide" Target="../slides/slide49.xml"/><Relationship Id="rId1" Type="http://schemas.openxmlformats.org/officeDocument/2006/relationships/notesMaster" Target="../notesMasters/notesMaster1.xml"/><Relationship Id="rId6" Type="http://schemas.openxmlformats.org/officeDocument/2006/relationships/hyperlink" Target="http://www.theglobeandmail.com/technology/digital-culture/saved-you-a-clickhole-can-mockery-and-spoilers-cure-viral-news/article19155635/" TargetMode="External"/><Relationship Id="rId5" Type="http://schemas.openxmlformats.org/officeDocument/2006/relationships/hyperlink" Target="http://www.downes.ca/feed/1414" TargetMode="External"/><Relationship Id="rId4" Type="http://schemas.openxmlformats.org/officeDocument/2006/relationships/hyperlink" Target="http://www.downes.ca/author/10151" TargetMode="Externa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x28newblog.wordpress.com/2014/05/01/visualizing-my-understanding-of-connectivism/"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twitter.com/Downes/status/461105641151823873" TargetMode="External"/><Relationship Id="rId5" Type="http://schemas.openxmlformats.org/officeDocument/2006/relationships/hyperlink" Target="http://www.downes.ca/feed/1225" TargetMode="External"/><Relationship Id="rId4" Type="http://schemas.openxmlformats.org/officeDocument/2006/relationships/hyperlink" Target="http://www.downes.ca/author/6576" TargetMode="Externa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amazon.com/Pattern-Recognition-William-Gibson/dp/0425198685"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www.journals.elsevier.com/pattern-recognition/"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cain.blogspot.ca/2014/04/why-connectivism-is-learning-theory.html" TargetMode="External"/><Relationship Id="rId2" Type="http://schemas.openxmlformats.org/officeDocument/2006/relationships/slide" Target="../slides/slide53.xml"/><Relationship Id="rId1" Type="http://schemas.openxmlformats.org/officeDocument/2006/relationships/notesMaster" Target="../notesMasters/notesMaster1.xml"/><Relationship Id="rId5" Type="http://schemas.openxmlformats.org/officeDocument/2006/relationships/hyperlink" Target="http://www.downes.ca/feed/76" TargetMode="External"/><Relationship Id="rId4" Type="http://schemas.openxmlformats.org/officeDocument/2006/relationships/hyperlink" Target="http://www.downes.ca/author/8104"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elearning-africa.com/eLA_Newsportal/elearning-africa-keynote-plenary-sessions/"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www.elearning-africa.com/eLA_Newsportal/skills-for-the-nigerian-workforce/" TargetMode="External"/><Relationship Id="rId5" Type="http://schemas.openxmlformats.org/officeDocument/2006/relationships/hyperlink" Target="http://www.downes.ca/feed/1417" TargetMode="External"/><Relationship Id="rId4" Type="http://schemas.openxmlformats.org/officeDocument/2006/relationships/hyperlink" Target="http://www.downes.ca/author/422" TargetMode="External"/></Relationships>
</file>

<file path=ppt/notesSlides/_rels/notesSlide50.xml.rels><?xml version="1.0" encoding="UTF-8" standalone="yes"?>
<Relationships xmlns="http://schemas.openxmlformats.org/package/2006/relationships"><Relationship Id="rId8" Type="http://schemas.openxmlformats.org/officeDocument/2006/relationships/hyperlink" Target="http://www.downes.ca/feed/1342" TargetMode="External"/><Relationship Id="rId3" Type="http://schemas.openxmlformats.org/officeDocument/2006/relationships/hyperlink" Target="http://jolt.merlot.org/vol10no1/fournier_0314.pdf" TargetMode="External"/><Relationship Id="rId7" Type="http://schemas.openxmlformats.org/officeDocument/2006/relationships/hyperlink" Target="http://www.downes.ca/feed/1341"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www.downes.ca/author/7706" TargetMode="External"/><Relationship Id="rId5" Type="http://schemas.openxmlformats.org/officeDocument/2006/relationships/hyperlink" Target="http://www.downes.ca/author/7717" TargetMode="External"/><Relationship Id="rId4" Type="http://schemas.openxmlformats.org/officeDocument/2006/relationships/hyperlink" Target="http://www.downes.ca/author/10032" TargetMode="Externa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jolt.merlot.org/vol10no1/saadatmand_0314.pdf" TargetMode="External"/><Relationship Id="rId7" Type="http://schemas.openxmlformats.org/officeDocument/2006/relationships/hyperlink" Target="http://www.downes.ca/feed/1342" TargetMode="External"/><Relationship Id="rId2" Type="http://schemas.openxmlformats.org/officeDocument/2006/relationships/slide" Target="../slides/slide55.xml"/><Relationship Id="rId1" Type="http://schemas.openxmlformats.org/officeDocument/2006/relationships/notesMaster" Target="../notesMasters/notesMaster1.xml"/><Relationship Id="rId6" Type="http://schemas.openxmlformats.org/officeDocument/2006/relationships/hyperlink" Target="http://www.downes.ca/feed/1341" TargetMode="External"/><Relationship Id="rId5" Type="http://schemas.openxmlformats.org/officeDocument/2006/relationships/hyperlink" Target="http://www.downes.ca/author/10034" TargetMode="External"/><Relationship Id="rId4" Type="http://schemas.openxmlformats.org/officeDocument/2006/relationships/hyperlink" Target="http://www.downes.ca/author/10033"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aspeninstitute.fsmdev.com/documents/AspenReportFinalPagesRev.pdf" TargetMode="External"/><Relationship Id="rId7" Type="http://schemas.openxmlformats.org/officeDocument/2006/relationships/hyperlink" Target="http://halfanhour.blogspot.ca/2013/12/learning-and-performance-support-systems.html"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www.nrc-cnrc.gc.ca/eng/solutions/collaborative/lpss.html" TargetMode="External"/><Relationship Id="rId5" Type="http://schemas.openxmlformats.org/officeDocument/2006/relationships/hyperlink" Target="http://www.downes.ca/feed/1407" TargetMode="External"/><Relationship Id="rId4" Type="http://schemas.openxmlformats.org/officeDocument/2006/relationships/hyperlink" Target="http://www.downes.ca/author/422" TargetMode="External"/></Relationships>
</file>

<file path=ppt/notesSlides/_rels/notesSlide53.xml.rels><?xml version="1.0" encoding="UTF-8" standalone="yes"?>
<Relationships xmlns="http://schemas.openxmlformats.org/package/2006/relationships"><Relationship Id="rId8" Type="http://schemas.openxmlformats.org/officeDocument/2006/relationships/hyperlink" Target="http://www.downes.ca/feed/739" TargetMode="External"/><Relationship Id="rId3" Type="http://schemas.openxmlformats.org/officeDocument/2006/relationships/hyperlink" Target="http://www.literacyandtechnology.org/uploads/1/3/6/8/136889/ib1.pdf" TargetMode="External"/><Relationship Id="rId7" Type="http://schemas.openxmlformats.org/officeDocument/2006/relationships/hyperlink" Target="http://www.downes.ca/feed/1383"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www.downes.ca/author/10103" TargetMode="External"/><Relationship Id="rId5" Type="http://schemas.openxmlformats.org/officeDocument/2006/relationships/hyperlink" Target="http://www.downes.ca/author/10102" TargetMode="External"/><Relationship Id="rId4" Type="http://schemas.openxmlformats.org/officeDocument/2006/relationships/hyperlink" Target="http://www.downes.ca/author/7749" TargetMode="External"/></Relationships>
</file>

<file path=ppt/notesSlides/_rels/notesSlide54.xml.rels><?xml version="1.0" encoding="UTF-8" standalone="yes"?>
<Relationships xmlns="http://schemas.openxmlformats.org/package/2006/relationships"><Relationship Id="rId8" Type="http://schemas.openxmlformats.org/officeDocument/2006/relationships/hyperlink" Target="http://www.mendeley.com/dashboard/" TargetMode="External"/><Relationship Id="rId3" Type="http://schemas.openxmlformats.org/officeDocument/2006/relationships/hyperlink" Target="http://poynder.blogspot.co.uk/2014/06/interview-with-steve-pettifer-computer.html" TargetMode="External"/><Relationship Id="rId7" Type="http://schemas.openxmlformats.org/officeDocument/2006/relationships/hyperlink" Target="http://utopiadocs.cs.man.ac.uk/" TargetMode="External"/><Relationship Id="rId2" Type="http://schemas.openxmlformats.org/officeDocument/2006/relationships/slide" Target="../slides/slide58.xml"/><Relationship Id="rId1" Type="http://schemas.openxmlformats.org/officeDocument/2006/relationships/notesMaster" Target="../notesMasters/notesMaster1.xml"/><Relationship Id="rId6" Type="http://schemas.openxmlformats.org/officeDocument/2006/relationships/hyperlink" Target="http://www.downes.ca/feed/1060" TargetMode="External"/><Relationship Id="rId5" Type="http://schemas.openxmlformats.org/officeDocument/2006/relationships/hyperlink" Target="http://www.downes.ca/feed/1228" TargetMode="External"/><Relationship Id="rId10" Type="http://schemas.openxmlformats.org/officeDocument/2006/relationships/hyperlink" Target="http://en.wikipedia.org/wiki/Wikipedia" TargetMode="External"/><Relationship Id="rId4" Type="http://schemas.openxmlformats.org/officeDocument/2006/relationships/hyperlink" Target="http://www.downes.ca/author/1103" TargetMode="External"/><Relationship Id="rId9" Type="http://schemas.openxmlformats.org/officeDocument/2006/relationships/hyperlink" Target="http://www.sherpa.ac.uk/romeo/"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www.zdnet.com/emerging-tech-is-transforming-the-workplace-7000028960/"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www.jarche.com/2014/05/fridays-finds-217/" TargetMode="External"/><Relationship Id="rId5" Type="http://schemas.openxmlformats.org/officeDocument/2006/relationships/hyperlink" Target="http://www.downes.ca/feed/1013" TargetMode="External"/><Relationship Id="rId4" Type="http://schemas.openxmlformats.org/officeDocument/2006/relationships/hyperlink" Target="http://www.downes.ca/author/3949" TargetMode="External"/></Relationships>
</file>

<file path=ppt/notesSlides/_rels/notesSlide56.xml.rels><?xml version="1.0" encoding="UTF-8" standalone="yes"?>
<Relationships xmlns="http://schemas.openxmlformats.org/package/2006/relationships"><Relationship Id="rId8" Type="http://schemas.openxmlformats.org/officeDocument/2006/relationships/hyperlink" Target="http://www.skype.com/en/" TargetMode="External"/><Relationship Id="rId3" Type="http://schemas.openxmlformats.org/officeDocument/2006/relationships/hyperlink" Target="http://www.nancydixonblog.com/2014/05/-proquest-case-study-using-the-oscillation-principle-for-software-development.html" TargetMode="External"/><Relationship Id="rId7" Type="http://schemas.openxmlformats.org/officeDocument/2006/relationships/hyperlink" Target="http://www.google.com/+/learnmore/hangouts/" TargetMode="External"/><Relationship Id="rId2" Type="http://schemas.openxmlformats.org/officeDocument/2006/relationships/slide" Target="../slides/slide60.xml"/><Relationship Id="rId1" Type="http://schemas.openxmlformats.org/officeDocument/2006/relationships/notesMaster" Target="../notesMasters/notesMaster1.xml"/><Relationship Id="rId6" Type="http://schemas.openxmlformats.org/officeDocument/2006/relationships/hyperlink" Target="http://en.wikipedia.org/wiki/Scrum_(software_development)" TargetMode="External"/><Relationship Id="rId5" Type="http://schemas.openxmlformats.org/officeDocument/2006/relationships/hyperlink" Target="http://www.downes.ca/feed/699" TargetMode="External"/><Relationship Id="rId4" Type="http://schemas.openxmlformats.org/officeDocument/2006/relationships/hyperlink" Target="http://www.downes.ca/author/7857" TargetMode="External"/><Relationship Id="rId9" Type="http://schemas.openxmlformats.org/officeDocument/2006/relationships/hyperlink" Target="https://www.flowdock.com/" TargetMode="Externa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umdperg.pbworks.com/f/RoschelleTeasley1995OCR.pdf" TargetMode="External"/><Relationship Id="rId7" Type="http://schemas.openxmlformats.org/officeDocument/2006/relationships/hyperlink" Target="http://homepages.inf.ed.ac.uk/pbrna/papers/bcs98paper/bcs98.html" TargetMode="External"/><Relationship Id="rId2" Type="http://schemas.openxmlformats.org/officeDocument/2006/relationships/slide" Target="../slides/slide61.xml"/><Relationship Id="rId1" Type="http://schemas.openxmlformats.org/officeDocument/2006/relationships/notesMaster" Target="../notesMasters/notesMaster1.xml"/><Relationship Id="rId6" Type="http://schemas.openxmlformats.org/officeDocument/2006/relationships/hyperlink" Target="http://www.downes.ca/feed/1364" TargetMode="External"/><Relationship Id="rId5" Type="http://schemas.openxmlformats.org/officeDocument/2006/relationships/hyperlink" Target="http://www.downes.ca/author/10079" TargetMode="External"/><Relationship Id="rId4" Type="http://schemas.openxmlformats.org/officeDocument/2006/relationships/hyperlink" Target="http://www.downes.ca/author/10080" TargetMode="External"/></Relationships>
</file>

<file path=ppt/notesSlides/_rels/notesSlide58.xml.rels><?xml version="1.0" encoding="UTF-8" standalone="yes"?>
<Relationships xmlns="http://schemas.openxmlformats.org/package/2006/relationships"><Relationship Id="rId8" Type="http://schemas.openxmlformats.org/officeDocument/2006/relationships/hyperlink" Target="http://seapointcenter.com/what-collaborative-leader-know/" TargetMode="External"/><Relationship Id="rId3" Type="http://schemas.openxmlformats.org/officeDocument/2006/relationships/hyperlink" Target="http://seapointcenter.com/cooperation-teamwork-and-collaboration/" TargetMode="External"/><Relationship Id="rId7" Type="http://schemas.openxmlformats.org/officeDocument/2006/relationships/hyperlink" Target="http://www.businessinsider.com/yahoo-working-from-home-memo-2013-2" TargetMode="External"/><Relationship Id="rId2" Type="http://schemas.openxmlformats.org/officeDocument/2006/relationships/slide" Target="../slides/slide62.xml"/><Relationship Id="rId1" Type="http://schemas.openxmlformats.org/officeDocument/2006/relationships/notesMaster" Target="../notesMasters/notesMaster1.xml"/><Relationship Id="rId6" Type="http://schemas.openxmlformats.org/officeDocument/2006/relationships/hyperlink" Target="http://ieeexplore.ieee.org/xpl/login.jsp?reload=true&amp;tp=&amp;arnumber=1579343&amp;url=http://ieeexplore.ieee.org/xpls/abs_all.jsp?arnumber=1579343" TargetMode="External"/><Relationship Id="rId5" Type="http://schemas.openxmlformats.org/officeDocument/2006/relationships/hyperlink" Target="http://www.downes.ca/feed/1366" TargetMode="External"/><Relationship Id="rId4" Type="http://schemas.openxmlformats.org/officeDocument/2006/relationships/hyperlink" Target="http://www.downes.ca/author/10083" TargetMode="Externa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www-ee.stanford.edu/~hellman/Breakthrough/book/pdfs/axelrod.pdf" TargetMode="External"/><Relationship Id="rId2" Type="http://schemas.openxmlformats.org/officeDocument/2006/relationships/slide" Target="../slides/slide63.xml"/><Relationship Id="rId1" Type="http://schemas.openxmlformats.org/officeDocument/2006/relationships/notesMaster" Target="../notesMasters/notesMaster1.xml"/><Relationship Id="rId4" Type="http://schemas.openxmlformats.org/officeDocument/2006/relationships/hyperlink" Target="http://www.downes.ca/author/10082"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campustechnology.com/articles/2014/06/09/report-students-expect-future-universities-to-be-flexible-accessible-career-oriented.aspx"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www.laureate.net/~/media/Files/LGG/Documents/About/Zogby%20Final%20Report.ashx" TargetMode="External"/><Relationship Id="rId5" Type="http://schemas.openxmlformats.org/officeDocument/2006/relationships/hyperlink" Target="http://www.downes.ca/feed/1052" TargetMode="External"/><Relationship Id="rId4" Type="http://schemas.openxmlformats.org/officeDocument/2006/relationships/hyperlink" Target="http://www.downes.ca/author/10115" TargetMode="Externa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americanenglish.state.gov/files/ae/resource_files/48_2-etf-towards-better-group-work-seeing-the-difference-between-cooperation-and-collaboration.pdf" TargetMode="External"/><Relationship Id="rId2" Type="http://schemas.openxmlformats.org/officeDocument/2006/relationships/slide" Target="../slides/slide64.xml"/><Relationship Id="rId1" Type="http://schemas.openxmlformats.org/officeDocument/2006/relationships/notesMaster" Target="../notesMasters/notesMaster1.xml"/><Relationship Id="rId6" Type="http://schemas.openxmlformats.org/officeDocument/2006/relationships/hyperlink" Target="http://www.ifets.info/others/journals/5_1/kreijns.html" TargetMode="External"/><Relationship Id="rId5" Type="http://schemas.openxmlformats.org/officeDocument/2006/relationships/hyperlink" Target="http://www.downes.ca/feed/1365" TargetMode="External"/><Relationship Id="rId4" Type="http://schemas.openxmlformats.org/officeDocument/2006/relationships/hyperlink" Target="http://www.downes.ca/author/10081" TargetMode="Externa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onlinejournalismblog.com/2014/05/09/coding-for-journalists-10-programming-concepts-it-helps-to-understand/" TargetMode="External"/><Relationship Id="rId2" Type="http://schemas.openxmlformats.org/officeDocument/2006/relationships/slide" Target="../slides/slide65.xml"/><Relationship Id="rId1" Type="http://schemas.openxmlformats.org/officeDocument/2006/relationships/notesMaster" Target="../notesMasters/notesMaster1.xml"/><Relationship Id="rId5" Type="http://schemas.openxmlformats.org/officeDocument/2006/relationships/hyperlink" Target="http://www.downes.ca/feed/1380" TargetMode="External"/><Relationship Id="rId4" Type="http://schemas.openxmlformats.org/officeDocument/2006/relationships/hyperlink" Target="http://www.downes.ca/author/8618" TargetMode="Externa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tech.fortune.cnn.com/2014/04/23/with-24-million-students-codecademy-revamps-its-offerings/?section=magazines_fortune" TargetMode="External"/><Relationship Id="rId2" Type="http://schemas.openxmlformats.org/officeDocument/2006/relationships/slide" Target="../slides/slide66.xml"/><Relationship Id="rId1" Type="http://schemas.openxmlformats.org/officeDocument/2006/relationships/notesMaster" Target="../notesMasters/notesMaster1.xml"/><Relationship Id="rId6" Type="http://schemas.openxmlformats.org/officeDocument/2006/relationships/hyperlink" Target="http://www.codecademy.com/" TargetMode="External"/><Relationship Id="rId5" Type="http://schemas.openxmlformats.org/officeDocument/2006/relationships/hyperlink" Target="http://www.downes.ca/feed/1328" TargetMode="External"/><Relationship Id="rId4" Type="http://schemas.openxmlformats.org/officeDocument/2006/relationships/hyperlink" Target="http://www.downes.ca/author/9958" TargetMode="External"/></Relationships>
</file>

<file path=ppt/notesSlides/_rels/notesSlide63.xml.rels><?xml version="1.0" encoding="UTF-8" standalone="yes"?>
<Relationships xmlns="http://schemas.openxmlformats.org/package/2006/relationships"><Relationship Id="rId8" Type="http://schemas.openxmlformats.org/officeDocument/2006/relationships/hyperlink" Target="http://www.downes.ca/feed/1346" TargetMode="External"/><Relationship Id="rId3" Type="http://schemas.openxmlformats.org/officeDocument/2006/relationships/hyperlink" Target="http://www.media.mit.edu/video/view/spring14-2014-04-24-4" TargetMode="External"/><Relationship Id="rId7" Type="http://schemas.openxmlformats.org/officeDocument/2006/relationships/hyperlink" Target="http://www.downes.ca/author/6140"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www.downes.ca/author/10045" TargetMode="External"/><Relationship Id="rId5" Type="http://schemas.openxmlformats.org/officeDocument/2006/relationships/hyperlink" Target="http://www.downes.ca/author/1348" TargetMode="External"/><Relationship Id="rId4" Type="http://schemas.openxmlformats.org/officeDocument/2006/relationships/hyperlink" Target="http://www.downes.ca/author/311" TargetMode="External"/><Relationship Id="rId9" Type="http://schemas.openxmlformats.org/officeDocument/2006/relationships/hyperlink" Target="http://www.media.mit.edu/video/view/spring14-2014-04-24-4/ja" TargetMode="Externa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cbu.ca/sites/cbu.ca/files/a-university-as-it-might-be.pdf" TargetMode="External"/><Relationship Id="rId7" Type="http://schemas.openxmlformats.org/officeDocument/2006/relationships/hyperlink" Target="https://www.uni-tuebingen.de/en/university.html" TargetMode="External"/><Relationship Id="rId2" Type="http://schemas.openxmlformats.org/officeDocument/2006/relationships/slide" Target="../slides/slide68.xml"/><Relationship Id="rId1" Type="http://schemas.openxmlformats.org/officeDocument/2006/relationships/notesMaster" Target="../notesMasters/notesMaster1.xml"/><Relationship Id="rId6" Type="http://schemas.openxmlformats.org/officeDocument/2006/relationships/hyperlink" Target="http://law.leiden.edu/elmc/lu/leiden-university.html" TargetMode="External"/><Relationship Id="rId5" Type="http://schemas.openxmlformats.org/officeDocument/2006/relationships/hyperlink" Target="http://www.downes.ca/feed/1400" TargetMode="External"/><Relationship Id="rId4" Type="http://schemas.openxmlformats.org/officeDocument/2006/relationships/hyperlink" Target="http://www.downes.ca/author/10124"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www.educationfutures.com/2014/05/01/building-a-knowmad-society-in-ecuador/" TargetMode="External"/><Relationship Id="rId2" Type="http://schemas.openxmlformats.org/officeDocument/2006/relationships/slide" Target="../slides/slide72.xml"/><Relationship Id="rId1" Type="http://schemas.openxmlformats.org/officeDocument/2006/relationships/notesMaster" Target="../notesMasters/notesMaster1.xml"/><Relationship Id="rId5" Type="http://schemas.openxmlformats.org/officeDocument/2006/relationships/hyperlink" Target="http://www.downes.ca/feed/173" TargetMode="External"/><Relationship Id="rId4" Type="http://schemas.openxmlformats.org/officeDocument/2006/relationships/hyperlink" Target="http://www.downes.ca/author/10093" TargetMode="Externa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halfanhour.blogspot.ca/2014/06/new-learning.html" TargetMode="External"/><Relationship Id="rId7" Type="http://schemas.openxmlformats.org/officeDocument/2006/relationships/hyperlink" Target="http://sheilaspeaking.wordpress.com/2014/05/09/are-parents-the-sleeping-giants-in-education/" TargetMode="External"/><Relationship Id="rId2" Type="http://schemas.openxmlformats.org/officeDocument/2006/relationships/slide" Target="../slides/slide73.xml"/><Relationship Id="rId1" Type="http://schemas.openxmlformats.org/officeDocument/2006/relationships/notesMaster" Target="../notesMasters/notesMaster1.xml"/><Relationship Id="rId6" Type="http://schemas.openxmlformats.org/officeDocument/2006/relationships/hyperlink" Target="http://www.teachthought.com/trends/disrupting-education-8-ideas-will-break/" TargetMode="External"/><Relationship Id="rId5" Type="http://schemas.openxmlformats.org/officeDocument/2006/relationships/hyperlink" Target="http://www.downes.ca/feed/660" TargetMode="External"/><Relationship Id="rId4" Type="http://schemas.openxmlformats.org/officeDocument/2006/relationships/hyperlink" Target="http://www.downes.ca/author/1"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economist.com/news/briefing/21605899-staid-higher-education-business-about-experience-welcome-earthquake-digital?fsrc=scn/tw_ec/the_digital_degree" TargetMode="External"/><Relationship Id="rId2" Type="http://schemas.openxmlformats.org/officeDocument/2006/relationships/slide" Target="../slides/slide7.xml"/><Relationship Id="rId1" Type="http://schemas.openxmlformats.org/officeDocument/2006/relationships/notesMaster" Target="../notesMasters/notesMaster1.xml"/><Relationship Id="rId5" Type="http://schemas.openxmlformats.org/officeDocument/2006/relationships/hyperlink" Target="http://www.downes.ca/feed/1092" TargetMode="External"/><Relationship Id="rId4" Type="http://schemas.openxmlformats.org/officeDocument/2006/relationships/hyperlink" Target="http://www.downes.ca/author/2826"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higheredtoday.org/2014/05/05/three-trends-worth-watching-for-continuing-education-leaders/"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www.downes.ca/feed/1375" TargetMode="External"/><Relationship Id="rId4" Type="http://schemas.openxmlformats.org/officeDocument/2006/relationships/hyperlink" Target="http://www.downes.ca/author/10096" TargetMode="Externa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github.com/ucalgary/lms-requirements" TargetMode="External"/><Relationship Id="rId3" Type="http://schemas.openxmlformats.org/officeDocument/2006/relationships/hyperlink" Target="http://darcynorman.net/2014/05/16/cnie-session-on-campus-engagement/" TargetMode="External"/><Relationship Id="rId7" Type="http://schemas.openxmlformats.org/officeDocument/2006/relationships/hyperlink" Target="http://elearn.ucalgary.ca/discovery/reports"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darcynorman.net/presentations/cnie2014/CNIE%20Campus%20Engagement.pptx" TargetMode="External"/><Relationship Id="rId5" Type="http://schemas.openxmlformats.org/officeDocument/2006/relationships/hyperlink" Target="http://www.downes.ca/feed/1371" TargetMode="External"/><Relationship Id="rId10" Type="http://schemas.openxmlformats.org/officeDocument/2006/relationships/hyperlink" Target="http://www.tru.ca/distance/cnie.html" TargetMode="External"/><Relationship Id="rId4" Type="http://schemas.openxmlformats.org/officeDocument/2006/relationships/hyperlink" Target="http://www.downes.ca/author/6253" TargetMode="External"/><Relationship Id="rId9" Type="http://schemas.openxmlformats.org/officeDocument/2006/relationships/hyperlink" Target="http://darcynorman.net/2014/05/16/cnie-session-on-campus-engagement/#footnote_0_18452"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200" dirty="0" smtClean="0">
                <a:hlinkClick r:id="rId3"/>
              </a:rPr>
              <a:t>http://clt.lse.ac.uk/events/NetworkEDGE/networkEDGE-seminar-series-01.php</a:t>
            </a:r>
            <a:endParaRPr lang="en-CA" sz="1200" dirty="0" smtClean="0"/>
          </a:p>
          <a:p>
            <a:pPr marL="0" indent="0">
              <a:buNone/>
            </a:pPr>
            <a:r>
              <a:rPr lang="en-CA" dirty="0" smtClean="0"/>
              <a:t>In a networked world people become less and less dependent on institutional learning begin to and begin to create their own learning. This creates challenges for institutions, but it also creates challenges for students. In the past, personal learning has been represented as a form of </a:t>
            </a:r>
            <a:r>
              <a:rPr lang="en-CA" dirty="0" err="1" smtClean="0"/>
              <a:t>autodidacticism</a:t>
            </a:r>
            <a:r>
              <a:rPr lang="en-CA" dirty="0" smtClean="0"/>
              <a:t> where students either read books at random in the library or at best studied programmed education texts and videos. Today personalized learning is supported using adaptive learning and interactive digital resources. Neither offers what we would call a complete learning experience, as we know there is a social and supportive dimension that must be included. The challenge is to design learning systems that are supportive without asserting control, providing access to a wide range of resources from multiple institutions, but in addition, scaffolding frameworks, access to social and professional networks and support though personal and mobile computing devices, devices and tools, and in workplace systems generally. In this talk Stephen Downes discusses developments in a personal learning infrastructure and outlines how professionals, as both teachers and learners, can take advantage of them.</a:t>
            </a:r>
          </a:p>
        </p:txBody>
      </p:sp>
      <p:sp>
        <p:nvSpPr>
          <p:cNvPr id="4" name="Slide Number Placeholder 3"/>
          <p:cNvSpPr>
            <a:spLocks noGrp="1"/>
          </p:cNvSpPr>
          <p:nvPr>
            <p:ph type="sldNum" sz="quarter" idx="10"/>
          </p:nvPr>
        </p:nvSpPr>
        <p:spPr/>
        <p:txBody>
          <a:bodyPr/>
          <a:lstStyle/>
          <a:p>
            <a:fld id="{25876931-2989-4B77-93C7-B8D36531064C}" type="slidenum">
              <a:rPr lang="en-CA" smtClean="0"/>
              <a:t>1</a:t>
            </a:fld>
            <a:endParaRPr lang="en-CA"/>
          </a:p>
        </p:txBody>
      </p:sp>
    </p:spTree>
    <p:extLst>
      <p:ext uri="{BB962C8B-B14F-4D97-AF65-F5344CB8AC3E}">
        <p14:creationId xmlns:p14="http://schemas.microsoft.com/office/powerpoint/2010/main" val="3854339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Selecting a Learning Management System: Advice from an Academic Perspective</a:t>
            </a:r>
            <a:r>
              <a:rPr lang="en-CA" dirty="0" smtClean="0">
                <a:effectLst/>
              </a:rPr>
              <a:t/>
            </a:r>
            <a:br>
              <a:rPr lang="en-CA" dirty="0" smtClean="0">
                <a:effectLst/>
              </a:rPr>
            </a:br>
            <a:r>
              <a:rPr lang="en-CA" dirty="0" smtClean="0">
                <a:hlinkClick r:id="rId4"/>
              </a:rPr>
              <a:t>Clayton R. Wright</a:t>
            </a:r>
            <a:r>
              <a:rPr lang="en-CA" dirty="0" smtClean="0">
                <a:effectLst/>
              </a:rPr>
              <a:t>, </a:t>
            </a:r>
            <a:r>
              <a:rPr lang="en-CA" dirty="0" smtClean="0">
                <a:hlinkClick r:id="rId5"/>
              </a:rPr>
              <a:t>Valerie Lopes</a:t>
            </a:r>
            <a:r>
              <a:rPr lang="en-CA" dirty="0" smtClean="0">
                <a:effectLst/>
              </a:rPr>
              <a:t>, </a:t>
            </a:r>
            <a:r>
              <a:rPr lang="en-CA" dirty="0" smtClean="0">
                <a:hlinkClick r:id="rId6"/>
              </a:rPr>
              <a:t>T. Craig Montgomerie</a:t>
            </a:r>
            <a:r>
              <a:rPr lang="en-CA" dirty="0" smtClean="0">
                <a:effectLst/>
              </a:rPr>
              <a:t>, </a:t>
            </a:r>
            <a:r>
              <a:rPr lang="en-CA" dirty="0" smtClean="0">
                <a:hlinkClick r:id="rId7"/>
              </a:rPr>
              <a:t>Sunday </a:t>
            </a:r>
            <a:r>
              <a:rPr lang="en-CA" dirty="0" err="1" smtClean="0">
                <a:hlinkClick r:id="rId7"/>
              </a:rPr>
              <a:t>Reju</a:t>
            </a:r>
            <a:r>
              <a:rPr lang="en-CA" dirty="0" smtClean="0">
                <a:effectLst/>
              </a:rPr>
              <a:t>, </a:t>
            </a:r>
            <a:r>
              <a:rPr lang="en-CA" dirty="0" smtClean="0">
                <a:hlinkClick r:id="rId8"/>
              </a:rPr>
              <a:t>Seb Schmoller</a:t>
            </a:r>
            <a:r>
              <a:rPr lang="en-CA" dirty="0" smtClean="0">
                <a:effectLst/>
              </a:rPr>
              <a:t>, </a:t>
            </a:r>
            <a:r>
              <a:rPr lang="en-CA" dirty="0" smtClean="0">
                <a:hlinkClick r:id="rId9"/>
              </a:rPr>
              <a:t>EDUCAUSE Review</a:t>
            </a:r>
            <a:r>
              <a:rPr lang="en-CA" dirty="0" smtClean="0">
                <a:effectLst/>
              </a:rPr>
              <a:t>, Apr 28, 2014</a:t>
            </a:r>
            <a:br>
              <a:rPr lang="en-CA" dirty="0" smtClean="0">
                <a:effectLst/>
              </a:rPr>
            </a:br>
            <a:r>
              <a:rPr lang="en-CA" i="1" dirty="0" smtClean="0">
                <a:effectLst/>
              </a:rPr>
              <a:t>Commentary by Stephen Downes</a:t>
            </a:r>
            <a:r>
              <a:rPr lang="en-CA" dirty="0" smtClean="0">
                <a:effectLst/>
              </a:rPr>
              <a:t> </a:t>
            </a:r>
          </a:p>
          <a:p>
            <a:r>
              <a:rPr lang="en-CA" dirty="0" smtClean="0">
                <a:effectLst/>
              </a:rPr>
              <a:t>It's a bit old school, but many institutions are still going through the LMS selection process. This article is a good guide. "This article stresses the importance of involving all stakeholders in the selection process, offers a step-by-step guide to LMS selection, and enables readers to develop a customized list of LMS features that align with their institution's instructional and learning priorities." See also the </a:t>
            </a:r>
            <a:r>
              <a:rPr lang="en-CA" dirty="0" smtClean="0">
                <a:effectLst/>
                <a:hlinkClick r:id="rId10"/>
              </a:rPr>
              <a:t>appendix</a:t>
            </a:r>
            <a:r>
              <a:rPr lang="en-CA" dirty="0" smtClean="0">
                <a:effectLst/>
              </a:rPr>
              <a:t> containing 305 questions or features to consider during the selection process. </a:t>
            </a:r>
          </a:p>
        </p:txBody>
      </p:sp>
      <p:sp>
        <p:nvSpPr>
          <p:cNvPr id="4" name="Slide Number Placeholder 3"/>
          <p:cNvSpPr>
            <a:spLocks noGrp="1"/>
          </p:cNvSpPr>
          <p:nvPr>
            <p:ph type="sldNum" sz="quarter" idx="10"/>
          </p:nvPr>
        </p:nvSpPr>
        <p:spPr/>
        <p:txBody>
          <a:bodyPr/>
          <a:lstStyle/>
          <a:p>
            <a:fld id="{25876931-2989-4B77-93C7-B8D36531064C}" type="slidenum">
              <a:rPr lang="en-CA" smtClean="0"/>
              <a:t>10</a:t>
            </a:fld>
            <a:endParaRPr lang="en-CA"/>
          </a:p>
        </p:txBody>
      </p:sp>
    </p:spTree>
    <p:extLst>
      <p:ext uri="{BB962C8B-B14F-4D97-AF65-F5344CB8AC3E}">
        <p14:creationId xmlns:p14="http://schemas.microsoft.com/office/powerpoint/2010/main" val="47050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Learning Designer</a:t>
            </a:r>
            <a:r>
              <a:rPr lang="en-CA" dirty="0" smtClean="0">
                <a:effectLst/>
              </a:rPr>
              <a:t/>
            </a:r>
            <a:br>
              <a:rPr lang="en-CA" dirty="0" smtClean="0">
                <a:effectLst/>
              </a:rPr>
            </a:br>
            <a:r>
              <a:rPr lang="en-CA" dirty="0" smtClean="0">
                <a:hlinkClick r:id="rId4"/>
              </a:rPr>
              <a:t>Various authors</a:t>
            </a:r>
            <a:r>
              <a:rPr lang="en-CA" dirty="0" smtClean="0">
                <a:effectLst/>
              </a:rPr>
              <a:t>, </a:t>
            </a:r>
            <a:r>
              <a:rPr lang="en-CA" dirty="0" smtClean="0">
                <a:hlinkClick r:id="rId5"/>
              </a:rPr>
              <a:t>London Knowledge Lab</a:t>
            </a:r>
            <a:r>
              <a:rPr lang="en-CA" dirty="0" smtClean="0">
                <a:effectLst/>
              </a:rPr>
              <a:t>, Apr 29, 2014</a:t>
            </a:r>
            <a:br>
              <a:rPr lang="en-CA" dirty="0" smtClean="0">
                <a:effectLst/>
              </a:rPr>
            </a:br>
            <a:r>
              <a:rPr lang="en-CA" i="1" dirty="0" smtClean="0">
                <a:effectLst/>
              </a:rPr>
              <a:t>Commentary by Stephen Downes</a:t>
            </a:r>
            <a:r>
              <a:rPr lang="en-CA" dirty="0" smtClean="0">
                <a:effectLst/>
              </a:rPr>
              <a:t> </a:t>
            </a:r>
          </a:p>
          <a:p>
            <a:r>
              <a:rPr lang="en-CA" dirty="0" smtClean="0">
                <a:effectLst/>
              </a:rPr>
              <a:t>The early-release version of the website is now available. "The Learning Designer suite of tools enables teachers to share their good teaching ideas. It is intended to help a subject teacher see how a particular pedagogic approach can be migrated successfully across different topics. There are sample patterns to browse and edit, or you can design your own from scratch." Via Grainne Conole, who says it was created by </a:t>
            </a:r>
            <a:r>
              <a:rPr lang="en-CA" dirty="0" smtClean="0">
                <a:effectLst/>
                <a:hlinkClick r:id="rId6"/>
              </a:rPr>
              <a:t>Diana </a:t>
            </a:r>
            <a:r>
              <a:rPr lang="en-CA" dirty="0" err="1" smtClean="0">
                <a:effectLst/>
                <a:hlinkClick r:id="rId6"/>
              </a:rPr>
              <a:t>Laurillard</a:t>
            </a:r>
            <a:r>
              <a:rPr lang="en-CA" dirty="0" smtClean="0">
                <a:effectLst/>
              </a:rPr>
              <a:t> and others. Interesting to explore.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11</a:t>
            </a:fld>
            <a:endParaRPr lang="en-CA"/>
          </a:p>
        </p:txBody>
      </p:sp>
    </p:spTree>
    <p:extLst>
      <p:ext uri="{BB962C8B-B14F-4D97-AF65-F5344CB8AC3E}">
        <p14:creationId xmlns:p14="http://schemas.microsoft.com/office/powerpoint/2010/main" val="14797634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Conditional Release of Course Materials: Assessing Best Practice Recommendations</a:t>
            </a:r>
            <a:r>
              <a:rPr lang="en-CA" dirty="0" smtClean="0">
                <a:effectLst/>
              </a:rPr>
              <a:t/>
            </a:r>
            <a:br>
              <a:rPr lang="en-CA" dirty="0" smtClean="0">
                <a:effectLst/>
              </a:rPr>
            </a:br>
            <a:r>
              <a:rPr lang="en-CA" dirty="0" err="1" smtClean="0">
                <a:hlinkClick r:id="rId4"/>
              </a:rPr>
              <a:t>Lawanna</a:t>
            </a:r>
            <a:r>
              <a:rPr lang="en-CA" dirty="0" smtClean="0">
                <a:hlinkClick r:id="rId4"/>
              </a:rPr>
              <a:t> S. Fisher</a:t>
            </a:r>
            <a:r>
              <a:rPr lang="en-CA" dirty="0" smtClean="0">
                <a:effectLst/>
              </a:rPr>
              <a:t>, </a:t>
            </a:r>
            <a:r>
              <a:rPr lang="en-CA" dirty="0" smtClean="0">
                <a:hlinkClick r:id="rId5"/>
              </a:rPr>
              <a:t>Justin G. Gardner</a:t>
            </a:r>
            <a:r>
              <a:rPr lang="en-CA" dirty="0" smtClean="0">
                <a:effectLst/>
              </a:rPr>
              <a:t>, </a:t>
            </a:r>
            <a:r>
              <a:rPr lang="en-CA" dirty="0" smtClean="0">
                <a:hlinkClick r:id="rId6"/>
              </a:rPr>
              <a:t>Thomas M. </a:t>
            </a:r>
            <a:r>
              <a:rPr lang="en-CA" dirty="0" err="1" smtClean="0">
                <a:hlinkClick r:id="rId6"/>
              </a:rPr>
              <a:t>Brinthaupt</a:t>
            </a:r>
            <a:r>
              <a:rPr lang="en-CA" dirty="0" smtClean="0">
                <a:effectLst/>
              </a:rPr>
              <a:t>, </a:t>
            </a:r>
            <a:r>
              <a:rPr lang="en-CA" dirty="0" smtClean="0">
                <a:hlinkClick r:id="rId7"/>
              </a:rPr>
              <a:t>Deana M. </a:t>
            </a:r>
            <a:r>
              <a:rPr lang="en-CA" dirty="0" err="1" smtClean="0">
                <a:hlinkClick r:id="rId7"/>
              </a:rPr>
              <a:t>Raffo</a:t>
            </a:r>
            <a:r>
              <a:rPr lang="en-CA" dirty="0" smtClean="0">
                <a:effectLst/>
              </a:rPr>
              <a:t>, </a:t>
            </a:r>
            <a:r>
              <a:rPr lang="en-CA" dirty="0" smtClean="0">
                <a:hlinkClick r:id="rId8"/>
              </a:rPr>
              <a:t>MERLOT Journal of Online Learning and Teaching (JOLT)</a:t>
            </a:r>
            <a:r>
              <a:rPr lang="en-CA" dirty="0" smtClean="0">
                <a:effectLst/>
              </a:rPr>
              <a:t>, Jul 03,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a pretty interesting paper up to the end of page four. It discusses the phenomenon of 'conditional release of material' - that is, showing students course content only after they have reached a certain threshold, such as passing a quiz. The author surveys types of and conditions for conditional release. You can stop reading at the point where you read the statement "Two of the authors surveyed undergraduate students in their courses over two semesters." The data that follows is essentially useless, even discounting the response rate of 38% from the surveys (I don't know why authors feel compelled to write these papers and why journals like JOLT feel compelled to publish them).</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12</a:t>
            </a:fld>
            <a:endParaRPr lang="en-CA"/>
          </a:p>
        </p:txBody>
      </p:sp>
    </p:spTree>
    <p:extLst>
      <p:ext uri="{BB962C8B-B14F-4D97-AF65-F5344CB8AC3E}">
        <p14:creationId xmlns:p14="http://schemas.microsoft.com/office/powerpoint/2010/main" val="3076188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How Should I Offer This Course? The Course Delivery Decision Model (CDDM)</a:t>
            </a:r>
            <a:r>
              <a:rPr lang="en-CA" dirty="0" smtClean="0">
                <a:effectLst/>
              </a:rPr>
              <a:t/>
            </a:r>
            <a:br>
              <a:rPr lang="en-CA" dirty="0" smtClean="0">
                <a:effectLst/>
              </a:rPr>
            </a:br>
            <a:r>
              <a:rPr lang="en-CA" dirty="0" smtClean="0">
                <a:hlinkClick r:id="rId4"/>
              </a:rPr>
              <a:t>Thomas M. </a:t>
            </a:r>
            <a:r>
              <a:rPr lang="en-CA" dirty="0" err="1" smtClean="0">
                <a:hlinkClick r:id="rId4"/>
              </a:rPr>
              <a:t>Brinthaupt</a:t>
            </a:r>
            <a:r>
              <a:rPr lang="en-CA" dirty="0" smtClean="0">
                <a:effectLst/>
              </a:rPr>
              <a:t>, </a:t>
            </a:r>
            <a:r>
              <a:rPr lang="en-CA" dirty="0" smtClean="0">
                <a:hlinkClick r:id="rId5"/>
              </a:rPr>
              <a:t>Maria A. Clayton</a:t>
            </a:r>
            <a:r>
              <a:rPr lang="en-CA" dirty="0" smtClean="0">
                <a:effectLst/>
              </a:rPr>
              <a:t>, </a:t>
            </a:r>
            <a:r>
              <a:rPr lang="en-CA" dirty="0" smtClean="0">
                <a:hlinkClick r:id="rId6"/>
              </a:rPr>
              <a:t>Barbara J. </a:t>
            </a:r>
            <a:r>
              <a:rPr lang="en-CA" dirty="0" err="1" smtClean="0">
                <a:hlinkClick r:id="rId6"/>
              </a:rPr>
              <a:t>Draude</a:t>
            </a:r>
            <a:r>
              <a:rPr lang="en-CA" dirty="0" smtClean="0">
                <a:effectLst/>
              </a:rPr>
              <a:t>, </a:t>
            </a:r>
            <a:r>
              <a:rPr lang="en-CA" dirty="0" smtClean="0">
                <a:hlinkClick r:id="rId7"/>
              </a:rPr>
              <a:t>Paula T. </a:t>
            </a:r>
            <a:r>
              <a:rPr lang="en-CA" dirty="0" err="1" smtClean="0">
                <a:hlinkClick r:id="rId7"/>
              </a:rPr>
              <a:t>Calahan</a:t>
            </a:r>
            <a:r>
              <a:rPr lang="en-CA" dirty="0" smtClean="0">
                <a:effectLst/>
              </a:rPr>
              <a:t>, </a:t>
            </a:r>
            <a:r>
              <a:rPr lang="en-CA" dirty="0" smtClean="0">
                <a:hlinkClick r:id="rId8"/>
              </a:rPr>
              <a:t>MERLOT Journal of Online Learning and Teaching (JOLT)</a:t>
            </a:r>
            <a:r>
              <a:rPr lang="en-CA" dirty="0" smtClean="0">
                <a:effectLst/>
              </a:rPr>
              <a:t>, Jul 03,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not a bad paper though I wish the authors had been more imaginative in their typology of delivery models - the old "in-class, hybrid or online" classification could admit of much more nuance, ranging from pedagogical style (active learning, constructionism, lecture) through to media employed (videos, texts, simulations). There's a </a:t>
            </a:r>
            <a:r>
              <a:rPr lang="en-CA" i="1" dirty="0" smtClean="0">
                <a:effectLst/>
              </a:rPr>
              <a:t>bit</a:t>
            </a:r>
            <a:r>
              <a:rPr lang="en-CA" dirty="0" smtClean="0">
                <a:effectLst/>
              </a:rPr>
              <a:t> of that in the only substantive diagram of the model, which begins with sets of options for content, activities and feedback. But these seem placed squarely within an </a:t>
            </a:r>
            <a:r>
              <a:rPr lang="en-CA" dirty="0" err="1" smtClean="0">
                <a:effectLst/>
              </a:rPr>
              <a:t>instructivist</a:t>
            </a:r>
            <a:r>
              <a:rPr lang="en-CA" dirty="0" smtClean="0">
                <a:effectLst/>
              </a:rPr>
              <a:t> frame, and do not help guide delivery decisions in any substantive manner. I think the discussion is interesting, even though the model suffers from the flaws of models generally: people who understand the model don't need it, while people who need the model don't understand it.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13</a:t>
            </a:fld>
            <a:endParaRPr lang="en-CA"/>
          </a:p>
        </p:txBody>
      </p:sp>
    </p:spTree>
    <p:extLst>
      <p:ext uri="{BB962C8B-B14F-4D97-AF65-F5344CB8AC3E}">
        <p14:creationId xmlns:p14="http://schemas.microsoft.com/office/powerpoint/2010/main" val="34983511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Previewing a new Classroom </a:t>
            </a:r>
            <a:r>
              <a:rPr lang="en-CA" dirty="0" smtClean="0">
                <a:effectLst/>
              </a:rPr>
              <a:t/>
            </a:r>
            <a:br>
              <a:rPr lang="en-CA" dirty="0" smtClean="0">
                <a:effectLst/>
              </a:rPr>
            </a:br>
            <a:r>
              <a:rPr lang="en-CA" dirty="0" smtClean="0">
                <a:hlinkClick r:id="rId4"/>
              </a:rPr>
              <a:t>Zach </a:t>
            </a:r>
            <a:r>
              <a:rPr lang="en-CA" dirty="0" err="1" smtClean="0">
                <a:hlinkClick r:id="rId4"/>
              </a:rPr>
              <a:t>Yeskel</a:t>
            </a:r>
            <a:r>
              <a:rPr lang="en-CA" dirty="0" smtClean="0">
                <a:effectLst/>
              </a:rPr>
              <a:t>, </a:t>
            </a:r>
            <a:r>
              <a:rPr lang="en-CA" dirty="0" smtClean="0">
                <a:hlinkClick r:id="rId5"/>
              </a:rPr>
              <a:t>Official Google Canada Blog</a:t>
            </a:r>
            <a:r>
              <a:rPr lang="en-CA" dirty="0" smtClean="0">
                <a:effectLst/>
              </a:rPr>
              <a:t>, May 07, 2014</a:t>
            </a:r>
            <a:br>
              <a:rPr lang="en-CA" dirty="0" smtClean="0">
                <a:effectLst/>
              </a:rPr>
            </a:br>
            <a:r>
              <a:rPr lang="en-CA" i="1" dirty="0" smtClean="0">
                <a:effectLst/>
              </a:rPr>
              <a:t>Commentary by Stephen Downes</a:t>
            </a:r>
            <a:r>
              <a:rPr lang="en-CA" dirty="0" smtClean="0">
                <a:effectLst/>
              </a:rPr>
              <a:t> </a:t>
            </a:r>
          </a:p>
          <a:p>
            <a:r>
              <a:rPr lang="en-CA" dirty="0" smtClean="0">
                <a:effectLst/>
              </a:rPr>
              <a:t>Dozens of LMS companies are </a:t>
            </a:r>
            <a:r>
              <a:rPr lang="en-CA" dirty="0" err="1" smtClean="0">
                <a:effectLst/>
              </a:rPr>
              <a:t>reexamining</a:t>
            </a:r>
            <a:r>
              <a:rPr lang="en-CA" dirty="0" smtClean="0">
                <a:effectLst/>
              </a:rPr>
              <a:t> their business plans this week after the launch of Google's preview of </a:t>
            </a:r>
            <a:r>
              <a:rPr lang="en-CA" dirty="0" smtClean="0">
                <a:effectLst/>
                <a:hlinkClick r:id="rId6"/>
              </a:rPr>
              <a:t>Classroom</a:t>
            </a:r>
            <a:r>
              <a:rPr lang="en-CA" dirty="0" smtClean="0">
                <a:effectLst/>
              </a:rPr>
              <a:t>, part of the </a:t>
            </a:r>
            <a:r>
              <a:rPr lang="en-CA" dirty="0" smtClean="0">
                <a:effectLst/>
                <a:hlinkClick r:id="rId7"/>
              </a:rPr>
              <a:t>Google Apps for Education</a:t>
            </a:r>
            <a:r>
              <a:rPr lang="en-CA" dirty="0" smtClean="0">
                <a:effectLst/>
              </a:rPr>
              <a:t> suite. According to their official blog, Classroom helps teachers:</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help teachers create and collect assignments </a:t>
            </a:r>
            <a:r>
              <a:rPr lang="en-CA" dirty="0" err="1" smtClean="0">
                <a:effectLst/>
              </a:rPr>
              <a:t>paperlessly</a:t>
            </a:r>
            <a:endParaRPr lang="en-CA" dirty="0" smtClean="0">
              <a:effectLst/>
            </a:endParaRPr>
          </a:p>
          <a:p>
            <a:r>
              <a:rPr lang="en-CA" dirty="0" smtClean="0">
                <a:effectLst/>
              </a:rPr>
              <a:t/>
            </a:r>
            <a:br>
              <a:rPr lang="en-CA" dirty="0" smtClean="0">
                <a:effectLst/>
              </a:rPr>
            </a:br>
            <a:r>
              <a:rPr lang="en-CA" dirty="0" smtClean="0">
                <a:effectLst/>
              </a:rPr>
              <a:t>make announcements, ask questions and comment with students in real time</a:t>
            </a:r>
          </a:p>
          <a:p>
            <a:r>
              <a:rPr lang="en-CA" dirty="0" smtClean="0">
                <a:effectLst/>
              </a:rPr>
              <a:t/>
            </a:r>
            <a:br>
              <a:rPr lang="en-CA" dirty="0" smtClean="0">
                <a:effectLst/>
              </a:rPr>
            </a:br>
            <a:r>
              <a:rPr lang="en-CA" dirty="0" smtClean="0">
                <a:effectLst/>
              </a:rPr>
              <a:t>creates Drive folders for each assignment and for each student. Students can easily see what’s due on their Assignments page.</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Google says it wants the applications to "play well" with others. I'll believe that when I see that.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15</a:t>
            </a:fld>
            <a:endParaRPr lang="en-CA"/>
          </a:p>
        </p:txBody>
      </p:sp>
    </p:spTree>
    <p:extLst>
      <p:ext uri="{BB962C8B-B14F-4D97-AF65-F5344CB8AC3E}">
        <p14:creationId xmlns:p14="http://schemas.microsoft.com/office/powerpoint/2010/main" val="1101053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A Goal for Google and Carnegie Mellon´s MOOC Research?</a:t>
            </a:r>
            <a:r>
              <a:rPr lang="en-CA" dirty="0" smtClean="0">
                <a:effectLst/>
              </a:rPr>
              <a:t/>
            </a:r>
            <a:br>
              <a:rPr lang="en-CA" dirty="0" smtClean="0">
                <a:effectLst/>
              </a:rPr>
            </a:br>
            <a:r>
              <a:rPr lang="en-CA" dirty="0" smtClean="0">
                <a:hlinkClick r:id="rId4"/>
              </a:rPr>
              <a:t>Unattributed (UNESCO Chair in e-Learning)</a:t>
            </a:r>
            <a:r>
              <a:rPr lang="en-CA" dirty="0" smtClean="0">
                <a:effectLst/>
              </a:rPr>
              <a:t>, </a:t>
            </a:r>
            <a:r>
              <a:rPr lang="en-CA" dirty="0" smtClean="0">
                <a:hlinkClick r:id="rId5"/>
              </a:rPr>
              <a:t>Education &amp; Technology for Social Change</a:t>
            </a:r>
            <a:r>
              <a:rPr lang="en-CA" dirty="0" smtClean="0">
                <a:effectLst/>
              </a:rPr>
              <a:t>, Jun 25, 2014</a:t>
            </a:r>
            <a:br>
              <a:rPr lang="en-CA" dirty="0" smtClean="0">
                <a:effectLst/>
              </a:rPr>
            </a:br>
            <a:r>
              <a:rPr lang="en-CA" i="1" dirty="0" smtClean="0">
                <a:effectLst/>
              </a:rPr>
              <a:t>Commentary by Stephen Downes</a:t>
            </a:r>
            <a:r>
              <a:rPr lang="en-CA" dirty="0" smtClean="0">
                <a:effectLst/>
              </a:rPr>
              <a:t> </a:t>
            </a:r>
          </a:p>
          <a:p>
            <a:r>
              <a:rPr lang="en-CA" dirty="0" smtClean="0">
                <a:effectLst/>
              </a:rPr>
              <a:t>This post summarizes: "Under the </a:t>
            </a:r>
            <a:r>
              <a:rPr lang="en-CA" dirty="0" smtClean="0">
                <a:effectLst/>
                <a:hlinkClick r:id="rId6"/>
              </a:rPr>
              <a:t>Google Focused Research Award program</a:t>
            </a:r>
            <a:r>
              <a:rPr lang="en-CA" dirty="0" smtClean="0">
                <a:effectLst/>
              </a:rPr>
              <a:t>, Carnegie Melon University received a two-year grant for research on and development of MOOCs platforms '</a:t>
            </a:r>
            <a:r>
              <a:rPr lang="en-CA" i="1" dirty="0" smtClean="0">
                <a:effectLst/>
              </a:rPr>
              <a:t>intelligent enough to mimic the traditional classroom experience'</a:t>
            </a:r>
            <a:r>
              <a:rPr lang="en-CA" dirty="0" smtClean="0">
                <a:effectLst/>
              </a:rPr>
              <a:t>." He then comments, "It remains unclear if the word choice was a mishap or the concept was fuzzy." There has been a lot of back-pedalling but I think the original statement was probably the most accurate expression of the intent, as educational institutions continue to resist any redefinition of learning. See also coverage in the </a:t>
            </a:r>
            <a:r>
              <a:rPr lang="en-CA" dirty="0" smtClean="0">
                <a:effectLst/>
                <a:hlinkClick r:id="rId7"/>
              </a:rPr>
              <a:t>Chronicle</a:t>
            </a:r>
            <a:r>
              <a:rPr lang="en-CA" dirty="0" smtClean="0">
                <a:effectLst/>
              </a:rPr>
              <a:t>: "Unless the MOOCs pay attention to how people actually learn, they will not be able to improve effectiveness, and will end up as just a passing fad." </a:t>
            </a:r>
            <a:r>
              <a:rPr lang="en-CA" dirty="0" err="1" smtClean="0">
                <a:effectLst/>
              </a:rPr>
              <a:t>Oooo</a:t>
            </a:r>
            <a:r>
              <a:rPr lang="en-CA" dirty="0" smtClean="0">
                <a:effectLst/>
              </a:rPr>
              <a:t>, burn. I'm sure we all looked at the </a:t>
            </a:r>
            <a:r>
              <a:rPr lang="en-CA" dirty="0" smtClean="0">
                <a:effectLst/>
                <a:hlinkClick r:id="rId8"/>
              </a:rPr>
              <a:t>list</a:t>
            </a:r>
            <a:r>
              <a:rPr lang="en-CA" dirty="0" smtClean="0">
                <a:effectLst/>
              </a:rPr>
              <a:t> of Google funded focused research awards.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16</a:t>
            </a:fld>
            <a:endParaRPr lang="en-CA"/>
          </a:p>
        </p:txBody>
      </p:sp>
    </p:spTree>
    <p:extLst>
      <p:ext uri="{BB962C8B-B14F-4D97-AF65-F5344CB8AC3E}">
        <p14:creationId xmlns:p14="http://schemas.microsoft.com/office/powerpoint/2010/main" val="2861732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Bad Day for Bad Patents: Supreme Court Unanimously Strikes Down Abstract Software Patent</a:t>
            </a:r>
            <a:r>
              <a:rPr lang="en-CA" dirty="0" smtClean="0">
                <a:effectLst/>
              </a:rPr>
              <a:t/>
            </a:r>
            <a:br>
              <a:rPr lang="en-CA" dirty="0" smtClean="0">
                <a:effectLst/>
              </a:rPr>
            </a:br>
            <a:r>
              <a:rPr lang="en-CA" dirty="0" smtClean="0">
                <a:hlinkClick r:id="rId4"/>
              </a:rPr>
              <a:t>Daniel </a:t>
            </a:r>
            <a:r>
              <a:rPr lang="en-CA" dirty="0" err="1" smtClean="0">
                <a:hlinkClick r:id="rId4"/>
              </a:rPr>
              <a:t>Nazer</a:t>
            </a:r>
            <a:r>
              <a:rPr lang="en-CA" dirty="0" smtClean="0">
                <a:effectLst/>
              </a:rPr>
              <a:t>, </a:t>
            </a:r>
            <a:r>
              <a:rPr lang="en-CA" dirty="0" smtClean="0">
                <a:hlinkClick r:id="rId5"/>
              </a:rPr>
              <a:t>Vera </a:t>
            </a:r>
            <a:r>
              <a:rPr lang="en-CA" dirty="0" err="1" smtClean="0">
                <a:hlinkClick r:id="rId5"/>
              </a:rPr>
              <a:t>Ranieri</a:t>
            </a:r>
            <a:r>
              <a:rPr lang="en-CA" dirty="0" smtClean="0">
                <a:effectLst/>
              </a:rPr>
              <a:t>, </a:t>
            </a:r>
            <a:r>
              <a:rPr lang="en-CA" dirty="0" smtClean="0">
                <a:hlinkClick r:id="rId6"/>
              </a:rPr>
              <a:t>Electronic Frontier Foundation</a:t>
            </a:r>
            <a:r>
              <a:rPr lang="en-CA" dirty="0" smtClean="0">
                <a:effectLst/>
              </a:rPr>
              <a:t>, Jun 20, 2014</a:t>
            </a:r>
            <a:br>
              <a:rPr lang="en-CA" dirty="0" smtClean="0">
                <a:effectLst/>
              </a:rPr>
            </a:br>
            <a:r>
              <a:rPr lang="en-CA" i="1" dirty="0" smtClean="0">
                <a:effectLst/>
              </a:rPr>
              <a:t>Commentary by Stephen Downes</a:t>
            </a:r>
            <a:r>
              <a:rPr lang="en-CA" dirty="0" smtClean="0">
                <a:effectLst/>
              </a:rPr>
              <a:t> </a:t>
            </a:r>
          </a:p>
          <a:p>
            <a:r>
              <a:rPr lang="en-CA" dirty="0" smtClean="0">
                <a:effectLst/>
              </a:rPr>
              <a:t>Nice news on the patent front. "Essentially, the Court ruled that adding “on a computer” to an abstract idea does not make it patentable. Many thousands of software patents—particularly the vague and overbroad patents so beloved by patent trolls—should be struck down under this standard."</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17</a:t>
            </a:fld>
            <a:endParaRPr lang="en-CA"/>
          </a:p>
        </p:txBody>
      </p:sp>
    </p:spTree>
    <p:extLst>
      <p:ext uri="{BB962C8B-B14F-4D97-AF65-F5344CB8AC3E}">
        <p14:creationId xmlns:p14="http://schemas.microsoft.com/office/powerpoint/2010/main" val="41604930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Un-Fathom-able: The Hidden History of Ed-Tech</a:t>
            </a:r>
            <a:r>
              <a:rPr lang="en-CA" dirty="0" smtClean="0">
                <a:effectLst/>
              </a:rPr>
              <a:t/>
            </a:r>
            <a:br>
              <a:rPr lang="en-CA" dirty="0" smtClean="0">
                <a:effectLst/>
              </a:rPr>
            </a:br>
            <a:r>
              <a:rPr lang="en-CA" dirty="0" smtClean="0">
                <a:hlinkClick r:id="rId4"/>
              </a:rPr>
              <a:t>Audrey Watters</a:t>
            </a:r>
            <a:r>
              <a:rPr lang="en-CA" dirty="0" smtClean="0">
                <a:effectLst/>
              </a:rPr>
              <a:t>, </a:t>
            </a:r>
            <a:r>
              <a:rPr lang="en-CA" dirty="0" smtClean="0">
                <a:hlinkClick r:id="rId5"/>
              </a:rPr>
              <a:t>Hack Education</a:t>
            </a:r>
            <a:r>
              <a:rPr lang="en-CA" dirty="0" smtClean="0">
                <a:effectLst/>
              </a:rPr>
              <a:t>, Jun 22, 2014</a:t>
            </a:r>
            <a:br>
              <a:rPr lang="en-CA" dirty="0" smtClean="0">
                <a:effectLst/>
              </a:rPr>
            </a:br>
            <a:r>
              <a:rPr lang="en-CA" i="1" dirty="0" smtClean="0">
                <a:effectLst/>
              </a:rPr>
              <a:t>Commentary by Stephen Downes</a:t>
            </a:r>
            <a:r>
              <a:rPr lang="en-CA" dirty="0" smtClean="0">
                <a:effectLst/>
              </a:rPr>
              <a:t> </a:t>
            </a:r>
          </a:p>
          <a:p>
            <a:r>
              <a:rPr lang="en-CA" dirty="0" smtClean="0">
                <a:effectLst/>
              </a:rPr>
              <a:t>Not that we were first - I know we weren't - but we had been offering courses online for four years by the time "the first online class" (at, and according to, MIT) was offered. By 2001, actually, I had left Assiniboine, where we put the General Business Certificate courses online, and had been at the University of Alberta for two years, where we put a municipal government learning and resource portal online. So I can personally attest that the 'history' told by the founders of these new education ventures are works of fiction. This talk by Audrey Watters, by contrast, is not. It's the sober alternative to the hype.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18</a:t>
            </a:fld>
            <a:endParaRPr lang="en-CA"/>
          </a:p>
        </p:txBody>
      </p:sp>
    </p:spTree>
    <p:extLst>
      <p:ext uri="{BB962C8B-B14F-4D97-AF65-F5344CB8AC3E}">
        <p14:creationId xmlns:p14="http://schemas.microsoft.com/office/powerpoint/2010/main" val="13193708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LRMI at the </a:t>
            </a:r>
            <a:r>
              <a:rPr lang="en-CA" b="1" dirty="0" err="1" smtClean="0">
                <a:effectLst/>
                <a:hlinkClick r:id="rId3"/>
              </a:rPr>
              <a:t>Cetis</a:t>
            </a:r>
            <a:r>
              <a:rPr lang="en-CA" b="1" dirty="0" smtClean="0">
                <a:effectLst/>
                <a:hlinkClick r:id="rId3"/>
              </a:rPr>
              <a:t> conference 2014</a:t>
            </a:r>
            <a:r>
              <a:rPr lang="en-CA" dirty="0" smtClean="0">
                <a:effectLst/>
              </a:rPr>
              <a:t/>
            </a:r>
            <a:br>
              <a:rPr lang="en-CA" dirty="0" smtClean="0">
                <a:effectLst/>
              </a:rPr>
            </a:br>
            <a:r>
              <a:rPr lang="en-CA" dirty="0" smtClean="0">
                <a:hlinkClick r:id="rId4"/>
              </a:rPr>
              <a:t>Phil Barker</a:t>
            </a:r>
            <a:r>
              <a:rPr lang="en-CA" dirty="0" smtClean="0">
                <a:effectLst/>
              </a:rPr>
              <a:t>, </a:t>
            </a:r>
            <a:r>
              <a:rPr lang="en-CA" dirty="0" smtClean="0">
                <a:hlinkClick r:id="rId5"/>
              </a:rPr>
              <a:t>Lorna Campbell</a:t>
            </a:r>
            <a:r>
              <a:rPr lang="en-CA" dirty="0" smtClean="0">
                <a:effectLst/>
              </a:rPr>
              <a:t>, </a:t>
            </a:r>
            <a:r>
              <a:rPr lang="en-CA" dirty="0" smtClean="0">
                <a:hlinkClick r:id="rId6"/>
              </a:rPr>
              <a:t>CETIS</a:t>
            </a:r>
            <a:r>
              <a:rPr lang="en-CA" dirty="0" smtClean="0">
                <a:effectLst/>
              </a:rPr>
              <a:t>, Jun 24, 2014</a:t>
            </a:r>
            <a:br>
              <a:rPr lang="en-CA" dirty="0" smtClean="0">
                <a:effectLst/>
              </a:rPr>
            </a:br>
            <a:r>
              <a:rPr lang="en-CA" i="1" dirty="0" smtClean="0">
                <a:effectLst/>
              </a:rPr>
              <a:t>Commentary by Stephen Downes</a:t>
            </a:r>
            <a:r>
              <a:rPr lang="en-CA" dirty="0" smtClean="0">
                <a:effectLst/>
              </a:rPr>
              <a:t> </a:t>
            </a:r>
          </a:p>
          <a:p>
            <a:r>
              <a:rPr lang="en-CA" dirty="0" smtClean="0">
                <a:effectLst/>
              </a:rPr>
              <a:t>“What on Earth Could Justify Another Attempt at Educational Metadata?" That's the name of the first presentation in a set of presentations summarizing the involvement by CETIS in an initiative co-led Creative Commons and the Association of Educational Publishers, and funded by the Gates Foundation. This slide show is a partial history of metadata initiatives (it doesn't mention the Canadian East-West standards and the AICC specification)(see also </a:t>
            </a:r>
            <a:r>
              <a:rPr lang="en-CA" dirty="0" smtClean="0">
                <a:effectLst/>
                <a:hlinkClick r:id="rId7"/>
              </a:rPr>
              <a:t>What is schema.org?</a:t>
            </a:r>
            <a:r>
              <a:rPr lang="en-CA" dirty="0" smtClean="0">
                <a:effectLst/>
              </a:rPr>
              <a:t> and my blog post on </a:t>
            </a:r>
            <a:r>
              <a:rPr lang="en-CA" dirty="0" smtClean="0">
                <a:effectLst/>
                <a:hlinkClick r:id="rId8" tooltip="Explaining the LRMI Alignment Object"/>
              </a:rPr>
              <a:t>explaining the LRMI alignment object</a:t>
            </a:r>
            <a:r>
              <a:rPr lang="en-CA" dirty="0" smtClean="0">
                <a:effectLst/>
              </a:rPr>
              <a:t>).</a:t>
            </a:r>
          </a:p>
          <a:p>
            <a:r>
              <a:rPr lang="en-CA" dirty="0" smtClean="0">
                <a:effectLst/>
              </a:rPr>
              <a:t/>
            </a:r>
            <a:br>
              <a:rPr lang="en-CA" dirty="0" smtClean="0">
                <a:effectLst/>
              </a:rPr>
            </a:br>
            <a:r>
              <a:rPr lang="en-CA" dirty="0" smtClean="0">
                <a:effectLst/>
              </a:rPr>
              <a:t>Another presentation from Phil Barker explains LRMI - "LRMI/schema.org metadata is deeply embedded in the web to the extent that it is right in the pointy brackets of the HTML code of web pages." There's also a presentation explaining an LRMI implementation by Google custom search. Then "Ben Ryan of </a:t>
            </a:r>
            <a:r>
              <a:rPr lang="en-CA" dirty="0" smtClean="0">
                <a:effectLst/>
                <a:hlinkClick r:id="rId9"/>
              </a:rPr>
              <a:t>Jorum </a:t>
            </a:r>
            <a:r>
              <a:rPr lang="en-CA" dirty="0" smtClean="0">
                <a:effectLst/>
              </a:rPr>
              <a:t>discussed his work in implementing schema.org / LRMI in </a:t>
            </a:r>
            <a:r>
              <a:rPr lang="en-CA" dirty="0" err="1" smtClean="0">
                <a:effectLst/>
              </a:rPr>
              <a:t>DSpace</a:t>
            </a:r>
            <a:r>
              <a:rPr lang="en-CA" dirty="0" smtClean="0">
                <a:effectLst/>
              </a:rPr>
              <a:t>." Finally, Phil Barker gives " a short over view of some of the sites that we have found to be using LRMI because they show up in the Custom Search Engine results." Related: video on </a:t>
            </a:r>
            <a:r>
              <a:rPr lang="en-CA" dirty="0" smtClean="0">
                <a:effectLst/>
                <a:hlinkClick r:id="rId10"/>
              </a:rPr>
              <a:t>using schema.org</a:t>
            </a:r>
            <a:r>
              <a:rPr lang="en-CA" dirty="0" smtClean="0">
                <a:effectLst/>
              </a:rPr>
              <a:t> to describe open educational resources.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19</a:t>
            </a:fld>
            <a:endParaRPr lang="en-CA"/>
          </a:p>
        </p:txBody>
      </p:sp>
    </p:spTree>
    <p:extLst>
      <p:ext uri="{BB962C8B-B14F-4D97-AF65-F5344CB8AC3E}">
        <p14:creationId xmlns:p14="http://schemas.microsoft.com/office/powerpoint/2010/main" val="2607663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Who is using LRMI metadata?</a:t>
            </a:r>
            <a:r>
              <a:rPr lang="en-CA" dirty="0" smtClean="0">
                <a:effectLst/>
              </a:rPr>
              <a:t/>
            </a:r>
            <a:br>
              <a:rPr lang="en-CA" dirty="0" smtClean="0">
                <a:effectLst/>
              </a:rPr>
            </a:br>
            <a:r>
              <a:rPr lang="en-CA" dirty="0" smtClean="0">
                <a:hlinkClick r:id="rId4"/>
              </a:rPr>
              <a:t>Phil </a:t>
            </a:r>
            <a:r>
              <a:rPr lang="en-CA" dirty="0" err="1" smtClean="0">
                <a:hlinkClick r:id="rId4"/>
              </a:rPr>
              <a:t>Barket</a:t>
            </a:r>
            <a:r>
              <a:rPr lang="en-CA" dirty="0" smtClean="0">
                <a:effectLst/>
              </a:rPr>
              <a:t>, </a:t>
            </a:r>
            <a:r>
              <a:rPr lang="en-CA" dirty="0" smtClean="0">
                <a:hlinkClick r:id="rId5"/>
              </a:rPr>
              <a:t>Sharing</a:t>
            </a:r>
            <a:r>
              <a:rPr lang="en-CA" dirty="0" smtClean="0">
                <a:effectLst/>
              </a:rPr>
              <a:t>, </a:t>
            </a:r>
            <a:r>
              <a:rPr lang="en-CA" dirty="0" smtClean="0">
                <a:hlinkClick r:id="rId6"/>
              </a:rPr>
              <a:t>Learning</a:t>
            </a:r>
            <a:r>
              <a:rPr lang="en-CA" dirty="0" smtClean="0">
                <a:effectLst/>
              </a:rPr>
              <a:t>, Jun 26, 2014</a:t>
            </a:r>
            <a:br>
              <a:rPr lang="en-CA" dirty="0" smtClean="0">
                <a:effectLst/>
              </a:rPr>
            </a:br>
            <a:r>
              <a:rPr lang="en-CA" i="1" dirty="0" smtClean="0">
                <a:effectLst/>
              </a:rPr>
              <a:t>Commentary by Stephen Downes</a:t>
            </a:r>
            <a:r>
              <a:rPr lang="en-CA" dirty="0" smtClean="0">
                <a:effectLst/>
              </a:rPr>
              <a:t> </a:t>
            </a:r>
          </a:p>
          <a:p>
            <a:r>
              <a:rPr lang="en-CA" dirty="0" smtClean="0">
                <a:effectLst/>
              </a:rPr>
              <a:t>You may have heard of LRMI (Learning Resource Metadata Initiative) but you may not know who is using it. </a:t>
            </a:r>
            <a:r>
              <a:rPr lang="en-CA" dirty="0" smtClean="0"/>
              <a:t>This post offers a short selection of sites where it can be found. Despite Barker's qualification ("there are others using LRMI properties in their webpages that I happened not to find (</a:t>
            </a:r>
            <a:r>
              <a:rPr lang="en-CA" dirty="0" err="1" smtClean="0"/>
              <a:t>t.b.h</a:t>
            </a:r>
            <a:r>
              <a:rPr lang="en-CA" dirty="0" smtClean="0"/>
              <a:t>. I didn’t spend very long looking) ") this seems to me to be a very short list.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20</a:t>
            </a:fld>
            <a:endParaRPr lang="en-CA"/>
          </a:p>
        </p:txBody>
      </p:sp>
    </p:spTree>
    <p:extLst>
      <p:ext uri="{BB962C8B-B14F-4D97-AF65-F5344CB8AC3E}">
        <p14:creationId xmlns:p14="http://schemas.microsoft.com/office/powerpoint/2010/main" val="2139471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Economics students call for shakeup of the way their subject is taught</a:t>
            </a:r>
            <a:r>
              <a:rPr lang="en-CA" dirty="0" smtClean="0">
                <a:effectLst/>
              </a:rPr>
              <a:t/>
            </a:r>
            <a:br>
              <a:rPr lang="en-CA" dirty="0" smtClean="0">
                <a:effectLst/>
              </a:rPr>
            </a:br>
            <a:r>
              <a:rPr lang="en-CA" dirty="0" smtClean="0">
                <a:hlinkClick r:id="rId4"/>
              </a:rPr>
              <a:t>Phillip Inman</a:t>
            </a:r>
            <a:r>
              <a:rPr lang="en-CA" dirty="0" smtClean="0">
                <a:effectLst/>
              </a:rPr>
              <a:t>, </a:t>
            </a:r>
            <a:r>
              <a:rPr lang="en-CA" dirty="0" smtClean="0">
                <a:hlinkClick r:id="rId5"/>
              </a:rPr>
              <a:t>The Guardian</a:t>
            </a:r>
            <a:r>
              <a:rPr lang="en-CA" dirty="0" smtClean="0">
                <a:effectLst/>
              </a:rPr>
              <a:t>, May 08, 2014</a:t>
            </a:r>
            <a:br>
              <a:rPr lang="en-CA" dirty="0" smtClean="0">
                <a:effectLst/>
              </a:rPr>
            </a:br>
            <a:r>
              <a:rPr lang="en-CA" i="1" dirty="0" smtClean="0">
                <a:effectLst/>
              </a:rPr>
              <a:t>Commentary by Stephen Downes</a:t>
            </a:r>
            <a:r>
              <a:rPr lang="en-CA" dirty="0" smtClean="0">
                <a:effectLst/>
              </a:rPr>
              <a:t> </a:t>
            </a:r>
          </a:p>
          <a:p>
            <a:r>
              <a:rPr lang="en-CA" dirty="0" smtClean="0">
                <a:effectLst/>
              </a:rPr>
              <a:t>The students, I think, understand more than their professors. Economics students are saying that "the dominance of narrow free-market theories at top universities harms the world's ability to confront challenges such as financial stability and climate change" and are calling for a change in how economics is taught. "The crisis has laid bare the latent inadequacies of economic models. These models have failed to make sense of the sorts of extreme macro-economic events, such as crises, recessions and depressions, which matter most to society." Not to mention things like climate change and pervasive surveillance, to name a couple. Here is the </a:t>
            </a:r>
            <a:r>
              <a:rPr lang="en-CA" dirty="0" smtClean="0">
                <a:effectLst/>
                <a:hlinkClick r:id="rId6"/>
              </a:rPr>
              <a:t>students' manifesto</a:t>
            </a:r>
            <a:r>
              <a:rPr lang="en-CA" dirty="0" smtClean="0">
                <a:effectLst/>
              </a:rPr>
              <a:t>. Via Sheri Oberman (thanks!)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a:t>
            </a:fld>
            <a:endParaRPr lang="en-CA"/>
          </a:p>
        </p:txBody>
      </p:sp>
    </p:spTree>
    <p:extLst>
      <p:ext uri="{BB962C8B-B14F-4D97-AF65-F5344CB8AC3E}">
        <p14:creationId xmlns:p14="http://schemas.microsoft.com/office/powerpoint/2010/main" val="3359720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The City and The City: Reflections on the </a:t>
            </a:r>
            <a:r>
              <a:rPr lang="en-CA" b="1" dirty="0" err="1" smtClean="0">
                <a:effectLst/>
                <a:hlinkClick r:id="rId3"/>
              </a:rPr>
              <a:t>Cetis</a:t>
            </a:r>
            <a:r>
              <a:rPr lang="en-CA" b="1" dirty="0" smtClean="0">
                <a:effectLst/>
                <a:hlinkClick r:id="rId3"/>
              </a:rPr>
              <a:t> 2014 Conference</a:t>
            </a:r>
            <a:r>
              <a:rPr lang="en-CA" dirty="0" smtClean="0">
                <a:effectLst/>
              </a:rPr>
              <a:t/>
            </a:r>
            <a:br>
              <a:rPr lang="en-CA" dirty="0" smtClean="0">
                <a:effectLst/>
              </a:rPr>
            </a:br>
            <a:r>
              <a:rPr lang="en-CA" dirty="0" smtClean="0">
                <a:hlinkClick r:id="rId4"/>
              </a:rPr>
              <a:t>Brian Kelly</a:t>
            </a:r>
            <a:r>
              <a:rPr lang="en-CA" dirty="0" smtClean="0">
                <a:effectLst/>
              </a:rPr>
              <a:t>, </a:t>
            </a:r>
            <a:r>
              <a:rPr lang="en-CA" dirty="0" smtClean="0">
                <a:hlinkClick r:id="rId5"/>
              </a:rPr>
              <a:t>UK Web Focus</a:t>
            </a:r>
            <a:r>
              <a:rPr lang="en-CA" dirty="0" smtClean="0">
                <a:effectLst/>
              </a:rPr>
              <a:t>, Jun 30, 2014</a:t>
            </a:r>
            <a:br>
              <a:rPr lang="en-CA" dirty="0" smtClean="0">
                <a:effectLst/>
              </a:rPr>
            </a:br>
            <a:r>
              <a:rPr lang="en-CA" i="1" dirty="0" smtClean="0">
                <a:effectLst/>
              </a:rPr>
              <a:t>Commentary by Stephen Downes</a:t>
            </a:r>
            <a:r>
              <a:rPr lang="en-CA" dirty="0" smtClean="0">
                <a:effectLst/>
              </a:rPr>
              <a:t> </a:t>
            </a:r>
          </a:p>
          <a:p>
            <a:r>
              <a:rPr lang="en-CA" dirty="0" smtClean="0">
                <a:effectLst/>
              </a:rPr>
              <a:t>Summary and reflections on the 2014 CETIS conference that took place in Bolton a couple of weeks ago. Of note, from a talk by Phil Richards, "In the moves towards reducing the range of activities which </a:t>
            </a:r>
            <a:r>
              <a:rPr lang="en-CA" dirty="0" err="1" smtClean="0">
                <a:effectLst/>
              </a:rPr>
              <a:t>Jisc</a:t>
            </a:r>
            <a:r>
              <a:rPr lang="en-CA" dirty="0" smtClean="0">
                <a:effectLst/>
              </a:rPr>
              <a:t> works on Phil highlighted a move away from working with standards, and highlighted the NHS as an example of a sector in which large sums of money had been invested in the development of interoperable systems based on open standards which had failed to deliver." Note though that the alternative is not necessarily the employment of proprietary standards. It could be "non-standards based systems, such as “innovative, successful learning technology without standards” such as "</a:t>
            </a:r>
            <a:r>
              <a:rPr lang="en-CA" dirty="0" err="1" smtClean="0">
                <a:effectLst/>
                <a:hlinkClick r:id="rId6"/>
              </a:rPr>
              <a:t>Sugata</a:t>
            </a:r>
            <a:r>
              <a:rPr lang="en-CA" dirty="0" smtClean="0">
                <a:effectLst/>
                <a:hlinkClick r:id="rId6"/>
              </a:rPr>
              <a:t> </a:t>
            </a:r>
            <a:r>
              <a:rPr lang="en-CA" dirty="0" err="1" smtClean="0">
                <a:effectLst/>
                <a:hlinkClick r:id="rId6"/>
              </a:rPr>
              <a:t>Mitra's</a:t>
            </a:r>
            <a:r>
              <a:rPr lang="en-CA" dirty="0" smtClean="0">
                <a:effectLst/>
                <a:hlinkClick r:id="rId6"/>
              </a:rPr>
              <a:t> 'hole in the wall' work</a:t>
            </a:r>
            <a:r>
              <a:rPr lang="en-CA" dirty="0" smtClean="0">
                <a:effectLst/>
              </a:rPr>
              <a:t> as an example of successful self-organised learning which we should seek to emulate."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22</a:t>
            </a:fld>
            <a:endParaRPr lang="en-CA"/>
          </a:p>
        </p:txBody>
      </p:sp>
    </p:spTree>
    <p:extLst>
      <p:ext uri="{BB962C8B-B14F-4D97-AF65-F5344CB8AC3E}">
        <p14:creationId xmlns:p14="http://schemas.microsoft.com/office/powerpoint/2010/main" val="3383848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BIM and BAD</a:t>
            </a:r>
            <a:r>
              <a:rPr lang="en-CA" dirty="0" smtClean="0">
                <a:effectLst/>
              </a:rPr>
              <a:t/>
            </a:r>
            <a:br>
              <a:rPr lang="en-CA" dirty="0" smtClean="0">
                <a:effectLst/>
              </a:rPr>
            </a:br>
            <a:r>
              <a:rPr lang="en-CA" dirty="0" smtClean="0">
                <a:hlinkClick r:id="rId4"/>
              </a:rPr>
              <a:t>David T. Jones</a:t>
            </a:r>
            <a:r>
              <a:rPr lang="en-CA" dirty="0" smtClean="0">
                <a:effectLst/>
              </a:rPr>
              <a:t>, </a:t>
            </a:r>
            <a:r>
              <a:rPr lang="en-CA" dirty="0" smtClean="0">
                <a:hlinkClick r:id="rId5"/>
              </a:rPr>
              <a:t>The Weblog of (a) David Jones</a:t>
            </a:r>
            <a:r>
              <a:rPr lang="en-CA" dirty="0" smtClean="0">
                <a:effectLst/>
              </a:rPr>
              <a:t>, Apr 25, 2014</a:t>
            </a:r>
            <a:br>
              <a:rPr lang="en-CA" dirty="0" smtClean="0">
                <a:effectLst/>
              </a:rPr>
            </a:br>
            <a:r>
              <a:rPr lang="en-CA" i="1" dirty="0" smtClean="0">
                <a:effectLst/>
              </a:rPr>
              <a:t>Commentary by Stephen Downes</a:t>
            </a:r>
            <a:r>
              <a:rPr lang="en-CA" dirty="0" smtClean="0">
                <a:effectLst/>
              </a:rPr>
              <a:t> </a:t>
            </a:r>
          </a:p>
          <a:p>
            <a:r>
              <a:rPr lang="en-CA" dirty="0" smtClean="0">
                <a:effectLst/>
              </a:rPr>
              <a:t>I like this acronym - it's not complete, but it's a great start: "BAD is an acronym that captures what I think is missing from the institutional approach to university e-learning</a:t>
            </a:r>
          </a:p>
          <a:p>
            <a:r>
              <a:rPr lang="en-CA" dirty="0" smtClean="0">
                <a:effectLst/>
              </a:rPr>
              <a:t/>
            </a:r>
            <a:br>
              <a:rPr lang="en-CA" dirty="0" smtClean="0">
                <a:effectLst/>
              </a:rPr>
            </a:br>
            <a:r>
              <a:rPr lang="en-CA" dirty="0" smtClean="0">
                <a:effectLst/>
              </a:rPr>
              <a:t/>
            </a:r>
            <a:br>
              <a:rPr lang="en-CA" dirty="0" smtClean="0">
                <a:effectLst/>
              </a:rPr>
            </a:br>
            <a:r>
              <a:rPr lang="en-CA" b="1" dirty="0" err="1" smtClean="0">
                <a:effectLst/>
              </a:rPr>
              <a:t>B</a:t>
            </a:r>
            <a:r>
              <a:rPr lang="en-CA" dirty="0" err="1" smtClean="0">
                <a:effectLst/>
              </a:rPr>
              <a:t>ricolage</a:t>
            </a:r>
            <a:r>
              <a:rPr lang="en-CA" dirty="0" smtClean="0">
                <a:effectLst/>
              </a:rPr>
              <a:t> – the LMS as </a:t>
            </a:r>
            <a:r>
              <a:rPr lang="en-CA" dirty="0" err="1" smtClean="0">
                <a:effectLst/>
              </a:rPr>
              <a:t>Enteprise</a:t>
            </a:r>
            <a:r>
              <a:rPr lang="en-CA" dirty="0" smtClean="0">
                <a:effectLst/>
              </a:rPr>
              <a:t> Systems doesn’t allow or cater for </a:t>
            </a:r>
            <a:r>
              <a:rPr lang="en-CA" dirty="0" err="1" smtClean="0">
                <a:effectLst/>
              </a:rPr>
              <a:t>bricolage</a:t>
            </a:r>
            <a:r>
              <a:rPr lang="en-CA" dirty="0" smtClean="0">
                <a:effectLst/>
              </a:rPr>
              <a:t>.</a:t>
            </a:r>
          </a:p>
          <a:p>
            <a:r>
              <a:rPr lang="en-CA" dirty="0" smtClean="0">
                <a:effectLst/>
              </a:rPr>
              <a:t/>
            </a:r>
            <a:br>
              <a:rPr lang="en-CA" dirty="0" smtClean="0">
                <a:effectLst/>
              </a:rPr>
            </a:br>
            <a:r>
              <a:rPr lang="en-CA" b="1" dirty="0" smtClean="0">
                <a:effectLst/>
              </a:rPr>
              <a:t>A</a:t>
            </a:r>
            <a:r>
              <a:rPr lang="en-CA" dirty="0" smtClean="0">
                <a:effectLst/>
              </a:rPr>
              <a:t>ffordances – resulting in an inability to leverage the affordances of technology to improve learning and teaching.</a:t>
            </a:r>
          </a:p>
          <a:p>
            <a:r>
              <a:rPr lang="en-CA" dirty="0" smtClean="0">
                <a:effectLst/>
              </a:rPr>
              <a:t/>
            </a:r>
            <a:br>
              <a:rPr lang="en-CA" dirty="0" smtClean="0">
                <a:effectLst/>
              </a:rPr>
            </a:br>
            <a:r>
              <a:rPr lang="en-CA" b="1" dirty="0" smtClean="0">
                <a:effectLst/>
              </a:rPr>
              <a:t>D</a:t>
            </a:r>
            <a:r>
              <a:rPr lang="en-CA" dirty="0" smtClean="0">
                <a:effectLst/>
              </a:rPr>
              <a:t>istribution – the idea that knowledge about how to improve L&amp;T is distributed and the implications that has for the institutional practice of e-learning."</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This wasn't what we were trying to develop when we developed MOOCs, but if this </a:t>
            </a:r>
            <a:r>
              <a:rPr lang="en-CA" i="1" dirty="0" smtClean="0">
                <a:effectLst/>
              </a:rPr>
              <a:t>had</a:t>
            </a:r>
            <a:r>
              <a:rPr lang="en-CA" dirty="0" smtClean="0">
                <a:effectLst/>
              </a:rPr>
              <a:t> been the description of what we were trying, it wouldn't have been far off.</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23</a:t>
            </a:fld>
            <a:endParaRPr lang="en-CA"/>
          </a:p>
        </p:txBody>
      </p:sp>
    </p:spTree>
    <p:extLst>
      <p:ext uri="{BB962C8B-B14F-4D97-AF65-F5344CB8AC3E}">
        <p14:creationId xmlns:p14="http://schemas.microsoft.com/office/powerpoint/2010/main" val="22858875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“In Over Our Heads” – My Simmons commencement address</a:t>
            </a:r>
            <a:r>
              <a:rPr lang="en-CA" dirty="0" smtClean="0">
                <a:effectLst/>
              </a:rPr>
              <a:t/>
            </a:r>
            <a:br>
              <a:rPr lang="en-CA" dirty="0" smtClean="0">
                <a:effectLst/>
              </a:rPr>
            </a:br>
            <a:r>
              <a:rPr lang="en-CA" dirty="0" smtClean="0">
                <a:hlinkClick r:id="rId4"/>
              </a:rPr>
              <a:t>David Weinberger</a:t>
            </a:r>
            <a:r>
              <a:rPr lang="en-CA" dirty="0" smtClean="0">
                <a:effectLst/>
              </a:rPr>
              <a:t>, </a:t>
            </a:r>
            <a:r>
              <a:rPr lang="en-CA" dirty="0" smtClean="0">
                <a:hlinkClick r:id="rId5"/>
              </a:rPr>
              <a:t>Joho the Blog</a:t>
            </a:r>
            <a:r>
              <a:rPr lang="en-CA" dirty="0" smtClean="0">
                <a:effectLst/>
              </a:rPr>
              <a:t>, May 16, 2014</a:t>
            </a:r>
            <a:br>
              <a:rPr lang="en-CA" dirty="0" smtClean="0">
                <a:effectLst/>
              </a:rPr>
            </a:br>
            <a:r>
              <a:rPr lang="en-CA" i="1" dirty="0" smtClean="0">
                <a:effectLst/>
              </a:rPr>
              <a:t>Commentary by Stephen Downes</a:t>
            </a:r>
            <a:r>
              <a:rPr lang="en-CA" dirty="0" smtClean="0">
                <a:effectLst/>
              </a:rPr>
              <a:t> </a:t>
            </a:r>
          </a:p>
          <a:p>
            <a:r>
              <a:rPr lang="en-CA" dirty="0" smtClean="0">
                <a:effectLst/>
              </a:rPr>
              <a:t>David Weinberger hits the mark with this talk about information overload. We don't feel overloaded by the effects of 1.3 million apple pie recipes or 7.6 million cute cat photos. Why not? Because we're not expected to </a:t>
            </a:r>
            <a:r>
              <a:rPr lang="en-CA" i="1" dirty="0" smtClean="0">
                <a:effectLst/>
              </a:rPr>
              <a:t>master</a:t>
            </a:r>
            <a:r>
              <a:rPr lang="en-CA" dirty="0" smtClean="0">
                <a:effectLst/>
              </a:rPr>
              <a:t> them. But with information it's different, because there used to be so much less that we </a:t>
            </a:r>
            <a:r>
              <a:rPr lang="en-CA" i="1" dirty="0" smtClean="0">
                <a:effectLst/>
              </a:rPr>
              <a:t>could</a:t>
            </a:r>
            <a:r>
              <a:rPr lang="en-CA" dirty="0" smtClean="0">
                <a:effectLst/>
              </a:rPr>
              <a:t> master all the information. But not any more. "We’re all in over our heads. Forever. This isn’t a temporary swim in the deep end of the pool. Being in over our heads is the human condition." But hey - that's a </a:t>
            </a:r>
            <a:r>
              <a:rPr lang="en-CA" i="1" dirty="0" smtClean="0">
                <a:effectLst/>
              </a:rPr>
              <a:t>good</a:t>
            </a:r>
            <a:r>
              <a:rPr lang="en-CA" dirty="0" smtClean="0">
                <a:effectLst/>
              </a:rPr>
              <a:t> thing.</a:t>
            </a:r>
          </a:p>
        </p:txBody>
      </p:sp>
      <p:sp>
        <p:nvSpPr>
          <p:cNvPr id="4" name="Slide Number Placeholder 3"/>
          <p:cNvSpPr>
            <a:spLocks noGrp="1"/>
          </p:cNvSpPr>
          <p:nvPr>
            <p:ph type="sldNum" sz="quarter" idx="10"/>
          </p:nvPr>
        </p:nvSpPr>
        <p:spPr/>
        <p:txBody>
          <a:bodyPr/>
          <a:lstStyle/>
          <a:p>
            <a:fld id="{25876931-2989-4B77-93C7-B8D36531064C}" type="slidenum">
              <a:rPr lang="en-CA" smtClean="0"/>
              <a:t>24</a:t>
            </a:fld>
            <a:endParaRPr lang="en-CA"/>
          </a:p>
        </p:txBody>
      </p:sp>
    </p:spTree>
    <p:extLst>
      <p:ext uri="{BB962C8B-B14F-4D97-AF65-F5344CB8AC3E}">
        <p14:creationId xmlns:p14="http://schemas.microsoft.com/office/powerpoint/2010/main" val="24852599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Mass Customization of Education by an Institution of HE: What Can We Learn from Industry?</a:t>
            </a:r>
            <a:r>
              <a:rPr lang="en-CA" dirty="0" smtClean="0">
                <a:effectLst/>
              </a:rPr>
              <a:t/>
            </a:r>
            <a:br>
              <a:rPr lang="en-CA" dirty="0" smtClean="0">
                <a:effectLst/>
              </a:rPr>
            </a:br>
            <a:r>
              <a:rPr lang="en-CA" dirty="0" smtClean="0">
                <a:hlinkClick r:id="rId4"/>
              </a:rPr>
              <a:t>Robert </a:t>
            </a:r>
            <a:r>
              <a:rPr lang="en-CA" dirty="0" err="1" smtClean="0">
                <a:hlinkClick r:id="rId4"/>
              </a:rPr>
              <a:t>Schuwer</a:t>
            </a:r>
            <a:r>
              <a:rPr lang="en-CA" dirty="0" smtClean="0">
                <a:effectLst/>
              </a:rPr>
              <a:t>, </a:t>
            </a:r>
            <a:r>
              <a:rPr lang="en-CA" dirty="0" smtClean="0">
                <a:hlinkClick r:id="rId5"/>
              </a:rPr>
              <a:t>Rob </a:t>
            </a:r>
            <a:r>
              <a:rPr lang="en-CA" dirty="0" err="1" smtClean="0">
                <a:hlinkClick r:id="rId5"/>
              </a:rPr>
              <a:t>Kusters</a:t>
            </a:r>
            <a:r>
              <a:rPr lang="en-CA" dirty="0" smtClean="0">
                <a:effectLst/>
              </a:rPr>
              <a:t>, </a:t>
            </a:r>
            <a:r>
              <a:rPr lang="en-CA" dirty="0" smtClean="0">
                <a:hlinkClick r:id="rId6"/>
              </a:rPr>
              <a:t>International Review of Research in Open</a:t>
            </a:r>
            <a:r>
              <a:rPr lang="en-CA" dirty="0" smtClean="0">
                <a:effectLst/>
              </a:rPr>
              <a:t>, </a:t>
            </a:r>
            <a:r>
              <a:rPr lang="en-CA" dirty="0" smtClean="0">
                <a:hlinkClick r:id="rId7"/>
              </a:rPr>
              <a:t>Distance Learning (IRRODL)</a:t>
            </a:r>
            <a:r>
              <a:rPr lang="en-CA" dirty="0" smtClean="0">
                <a:effectLst/>
              </a:rPr>
              <a:t>, May 05, 2014</a:t>
            </a:r>
            <a:br>
              <a:rPr lang="en-CA" dirty="0" smtClean="0">
                <a:effectLst/>
              </a:rPr>
            </a:br>
            <a:r>
              <a:rPr lang="en-CA" i="1" dirty="0" smtClean="0">
                <a:effectLst/>
              </a:rPr>
              <a:t>Commentary by Stephen Downes</a:t>
            </a:r>
            <a:r>
              <a:rPr lang="en-CA" dirty="0" smtClean="0">
                <a:effectLst/>
              </a:rPr>
              <a:t> </a:t>
            </a:r>
          </a:p>
          <a:p>
            <a:r>
              <a:rPr lang="en-CA" dirty="0" smtClean="0">
                <a:effectLst/>
              </a:rPr>
              <a:t>So this seems like a good time to restate a distinction I've been using for some time now:</a:t>
            </a:r>
          </a:p>
          <a:p>
            <a:r>
              <a:rPr lang="en-CA" dirty="0" smtClean="0">
                <a:effectLst/>
              </a:rPr>
              <a:t/>
            </a:r>
            <a:br>
              <a:rPr lang="en-CA" dirty="0" smtClean="0">
                <a:effectLst/>
              </a:rPr>
            </a:br>
            <a:r>
              <a:rPr lang="en-CA" dirty="0" smtClean="0">
                <a:effectLst/>
              </a:rPr>
              <a:t/>
            </a:r>
            <a:br>
              <a:rPr lang="en-CA" dirty="0" smtClean="0">
                <a:effectLst/>
              </a:rPr>
            </a:br>
            <a:r>
              <a:rPr lang="en-CA" i="1" dirty="0" smtClean="0">
                <a:effectLst/>
              </a:rPr>
              <a:t>personalized</a:t>
            </a:r>
            <a:r>
              <a:rPr lang="en-CA" dirty="0" smtClean="0">
                <a:effectLst/>
              </a:rPr>
              <a:t> - a common product is adapted for use by an individual</a:t>
            </a:r>
          </a:p>
          <a:p>
            <a:r>
              <a:rPr lang="en-CA" dirty="0" smtClean="0">
                <a:effectLst/>
              </a:rPr>
              <a:t/>
            </a:r>
            <a:br>
              <a:rPr lang="en-CA" dirty="0" smtClean="0">
                <a:effectLst/>
              </a:rPr>
            </a:br>
            <a:r>
              <a:rPr lang="en-CA" i="1" dirty="0" smtClean="0">
                <a:effectLst/>
              </a:rPr>
              <a:t>personal</a:t>
            </a:r>
            <a:r>
              <a:rPr lang="en-CA" dirty="0" smtClean="0">
                <a:effectLst/>
              </a:rPr>
              <a:t> - a unique produced is created for and possibly by the individual</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A similar distinction appears with similar terms. So, for example, a </a:t>
            </a:r>
            <a:r>
              <a:rPr lang="en-CA" i="1" dirty="0" smtClean="0">
                <a:effectLst/>
              </a:rPr>
              <a:t>custom car</a:t>
            </a:r>
            <a:r>
              <a:rPr lang="en-CA" dirty="0" smtClean="0">
                <a:effectLst/>
              </a:rPr>
              <a:t> is one that was built especially for you, while a customized car is a production-line car with features adjusted to your specification. And so on. That's why I say I am working on 'personal learning' rather than 'personalized learning'.</a:t>
            </a:r>
          </a:p>
          <a:p>
            <a:r>
              <a:rPr lang="en-CA" dirty="0" smtClean="0">
                <a:effectLst/>
              </a:rPr>
              <a:t/>
            </a:r>
            <a:br>
              <a:rPr lang="en-CA" dirty="0" smtClean="0">
                <a:effectLst/>
              </a:rPr>
            </a:br>
            <a:r>
              <a:rPr lang="en-CA" dirty="0" smtClean="0">
                <a:effectLst/>
              </a:rPr>
              <a:t>Why is this important? Because if you're not careful you'll fall into the error made by the authors of this paper as they try to create personal learning in the mould of mass customization (as, they say, it has been practised in other industries for years). So we get a picture of 'customized' learning where you, the learner, are essentially creating a learning design by picking from a menu of customization options. That's fine if you basically wanted to learn the same </a:t>
            </a:r>
            <a:r>
              <a:rPr lang="en-CA" i="1" dirty="0" smtClean="0">
                <a:effectLst/>
              </a:rPr>
              <a:t>way</a:t>
            </a:r>
            <a:r>
              <a:rPr lang="en-CA" dirty="0" smtClean="0">
                <a:effectLst/>
              </a:rPr>
              <a:t> as everyone else. But what if you wanted to improvise? Sorry, no options for that.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26</a:t>
            </a:fld>
            <a:endParaRPr lang="en-CA"/>
          </a:p>
        </p:txBody>
      </p:sp>
    </p:spTree>
    <p:extLst>
      <p:ext uri="{BB962C8B-B14F-4D97-AF65-F5344CB8AC3E}">
        <p14:creationId xmlns:p14="http://schemas.microsoft.com/office/powerpoint/2010/main" val="2708517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Assembling University learning technologies for an open world: connecting institutional and social networks</a:t>
            </a:r>
            <a:r>
              <a:rPr lang="en-CA" dirty="0" smtClean="0">
                <a:effectLst/>
              </a:rPr>
              <a:t/>
            </a:r>
            <a:br>
              <a:rPr lang="en-CA" dirty="0" smtClean="0">
                <a:effectLst/>
              </a:rPr>
            </a:br>
            <a:r>
              <a:rPr lang="en-CA" dirty="0" smtClean="0">
                <a:hlinkClick r:id="rId4"/>
              </a:rPr>
              <a:t>John Hannon</a:t>
            </a:r>
            <a:r>
              <a:rPr lang="en-CA" dirty="0" smtClean="0">
                <a:effectLst/>
              </a:rPr>
              <a:t>, </a:t>
            </a:r>
            <a:r>
              <a:rPr lang="en-CA" dirty="0" smtClean="0">
                <a:hlinkClick r:id="rId5"/>
              </a:rPr>
              <a:t>Matthew Riddle</a:t>
            </a:r>
            <a:r>
              <a:rPr lang="en-CA" dirty="0" smtClean="0">
                <a:effectLst/>
              </a:rPr>
              <a:t>, </a:t>
            </a:r>
            <a:r>
              <a:rPr lang="en-CA" dirty="0" smtClean="0">
                <a:hlinkClick r:id="rId6"/>
              </a:rPr>
              <a:t>Thomas </a:t>
            </a:r>
            <a:r>
              <a:rPr lang="en-CA" dirty="0" err="1" smtClean="0">
                <a:hlinkClick r:id="rId6"/>
              </a:rPr>
              <a:t>Ryberg</a:t>
            </a:r>
            <a:r>
              <a:rPr lang="en-CA" dirty="0" smtClean="0">
                <a:effectLst/>
              </a:rPr>
              <a:t>, </a:t>
            </a:r>
            <a:r>
              <a:rPr lang="en-CA" dirty="0" smtClean="0">
                <a:hlinkClick r:id="rId7"/>
              </a:rPr>
              <a:t>Proceedings of the 9th International Conference on Networked Learning 2014</a:t>
            </a:r>
            <a:r>
              <a:rPr lang="en-CA" dirty="0" smtClean="0">
                <a:effectLst/>
              </a:rPr>
              <a:t>, May 07, 2014</a:t>
            </a:r>
            <a:br>
              <a:rPr lang="en-CA" dirty="0" smtClean="0">
                <a:effectLst/>
              </a:rPr>
            </a:br>
            <a:r>
              <a:rPr lang="en-CA" i="1" dirty="0" smtClean="0">
                <a:effectLst/>
              </a:rPr>
              <a:t>Commentary by Stephen Downes</a:t>
            </a:r>
            <a:r>
              <a:rPr lang="en-CA" dirty="0" smtClean="0">
                <a:effectLst/>
              </a:rPr>
              <a:t> </a:t>
            </a:r>
          </a:p>
          <a:p>
            <a:r>
              <a:rPr lang="en-CA" dirty="0" smtClean="0">
                <a:effectLst/>
              </a:rPr>
              <a:t>Perhaps this is why I understand traditional academics less and less as time goes by: "many academics still prefer - knowingly or otherwise - to replicate the ‘real’ in the virtual world, rather than unfetter themselves from tradition and the familiar and create new selves, constructs, relationships and opportunities for engagement." By contrast, I feel myself and my work adapting and growing as technology grows. So do students, which creates a growing challenge to institutions. "The widespread adoption of social media among students brings shared interactional practices that does not match university arrangements for learning. This, we argue, invites reappraisal of the framing of established educational practices and the metaphorical work that precedes it." From the </a:t>
            </a:r>
            <a:r>
              <a:rPr lang="en-CA" dirty="0" smtClean="0">
                <a:effectLst/>
                <a:hlinkClick r:id="rId8"/>
              </a:rPr>
              <a:t>double symposium</a:t>
            </a:r>
            <a:r>
              <a:rPr lang="en-CA" dirty="0" smtClean="0">
                <a:effectLst/>
              </a:rPr>
              <a:t> on Actor Network Theory.</a:t>
            </a:r>
          </a:p>
          <a:p>
            <a:r>
              <a:rPr lang="en-CA" dirty="0" smtClean="0">
                <a:effectLst/>
              </a:rPr>
              <a:t/>
            </a:r>
            <a:br>
              <a:rPr lang="en-CA" dirty="0" smtClean="0">
                <a:effectLst/>
              </a:rPr>
            </a:br>
            <a:r>
              <a:rPr lang="en-CA" dirty="0" smtClean="0">
                <a:effectLst/>
              </a:rPr>
              <a:t>I should add, quoting from the article: "There are three observations or upshots from these cases:</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the shift to student self-organisation is consistent with the informal practices and rhetoric of social media, with its continual work of relating (liking, updating) and crafting an identity in a “personalised network”</a:t>
            </a:r>
          </a:p>
          <a:p>
            <a:r>
              <a:rPr lang="en-CA" dirty="0" smtClean="0">
                <a:effectLst/>
              </a:rPr>
              <a:t/>
            </a:r>
            <a:br>
              <a:rPr lang="en-CA" dirty="0" smtClean="0">
                <a:effectLst/>
              </a:rPr>
            </a:br>
            <a:r>
              <a:rPr lang="en-CA" dirty="0" smtClean="0">
                <a:effectLst/>
              </a:rPr>
              <a:t>the mobile practices of informal, self-organised learning challenge the metaphors of bounded (regional) learning spaces</a:t>
            </a:r>
          </a:p>
          <a:p>
            <a:r>
              <a:rPr lang="en-CA" dirty="0" smtClean="0">
                <a:effectLst/>
              </a:rPr>
              <a:t/>
            </a:r>
            <a:br>
              <a:rPr lang="en-CA" dirty="0" smtClean="0">
                <a:effectLst/>
              </a:rPr>
            </a:br>
            <a:r>
              <a:rPr lang="en-CA" dirty="0" smtClean="0">
                <a:effectLst/>
              </a:rPr>
              <a:t>student social media practices overflow the framing of institutional learning environments."</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It makes me think of the comment in the introduction to the symposium about the templates that "tightly controlled how papers were formatted: the fonts used, margins and spacing and other things.. to stop you from doing some things, including exactly what we are doing here: using a different font, different margins with a different justification..."</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27</a:t>
            </a:fld>
            <a:endParaRPr lang="en-CA"/>
          </a:p>
        </p:txBody>
      </p:sp>
    </p:spTree>
    <p:extLst>
      <p:ext uri="{BB962C8B-B14F-4D97-AF65-F5344CB8AC3E}">
        <p14:creationId xmlns:p14="http://schemas.microsoft.com/office/powerpoint/2010/main" val="3796957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To Create Change, Leadership Is More Important Than Authority</a:t>
            </a:r>
            <a:r>
              <a:rPr lang="en-CA" dirty="0" smtClean="0">
                <a:effectLst/>
              </a:rPr>
              <a:t/>
            </a:r>
            <a:br>
              <a:rPr lang="en-CA" dirty="0" smtClean="0">
                <a:effectLst/>
              </a:rPr>
            </a:br>
            <a:r>
              <a:rPr lang="en-CA" dirty="0" smtClean="0">
                <a:hlinkClick r:id="rId4"/>
              </a:rPr>
              <a:t>Greg </a:t>
            </a:r>
            <a:r>
              <a:rPr lang="en-CA" dirty="0" err="1" smtClean="0">
                <a:hlinkClick r:id="rId4"/>
              </a:rPr>
              <a:t>Satell</a:t>
            </a:r>
            <a:r>
              <a:rPr lang="en-CA" dirty="0" smtClean="0">
                <a:effectLst/>
              </a:rPr>
              <a:t>, </a:t>
            </a:r>
            <a:r>
              <a:rPr lang="en-CA" dirty="0" smtClean="0">
                <a:hlinkClick r:id="rId5"/>
              </a:rPr>
              <a:t>Harvard Business Review Blogs</a:t>
            </a:r>
            <a:r>
              <a:rPr lang="en-CA" dirty="0" smtClean="0">
                <a:effectLst/>
              </a:rPr>
              <a:t>, Apr 30, 2014</a:t>
            </a:r>
            <a:br>
              <a:rPr lang="en-CA" dirty="0" smtClean="0">
                <a:effectLst/>
              </a:rPr>
            </a:br>
            <a:r>
              <a:rPr lang="en-CA" i="1" dirty="0" smtClean="0">
                <a:effectLst/>
              </a:rPr>
              <a:t>Commentary by Stephen Downes</a:t>
            </a:r>
            <a:r>
              <a:rPr lang="en-CA" dirty="0" smtClean="0">
                <a:effectLst/>
              </a:rPr>
              <a:t> </a:t>
            </a:r>
          </a:p>
          <a:p>
            <a:r>
              <a:rPr lang="en-CA" dirty="0" smtClean="0">
                <a:effectLst/>
              </a:rPr>
              <a:t>Change the word 'change' to 'learning' and you have a good account of why autonomy, rather than control, is essential in education. "Control is an illusion and always has been an illusion.  It is a </a:t>
            </a:r>
            <a:r>
              <a:rPr lang="en-CA" dirty="0" smtClean="0">
                <a:effectLst/>
                <a:hlinkClick r:id="rId6"/>
              </a:rPr>
              <a:t>Hobbesian paradox</a:t>
            </a:r>
            <a:r>
              <a:rPr lang="en-CA" dirty="0" smtClean="0">
                <a:effectLst/>
              </a:rPr>
              <a:t> that we cannot enforce change unless change has already occurred.  Higher status—or even a persuasive presentation full of facts—is of limited utility. The </a:t>
            </a:r>
            <a:r>
              <a:rPr lang="en-CA" dirty="0" smtClean="0">
                <a:effectLst/>
                <a:hlinkClick r:id="rId7"/>
              </a:rPr>
              <a:t>lunatics run the asylum</a:t>
            </a:r>
            <a:r>
              <a:rPr lang="en-CA" dirty="0" smtClean="0">
                <a:effectLst/>
              </a:rPr>
              <a:t>, the best we can do as leaders is empower them to run it right."</a:t>
            </a:r>
          </a:p>
        </p:txBody>
      </p:sp>
      <p:sp>
        <p:nvSpPr>
          <p:cNvPr id="4" name="Slide Number Placeholder 3"/>
          <p:cNvSpPr>
            <a:spLocks noGrp="1"/>
          </p:cNvSpPr>
          <p:nvPr>
            <p:ph type="sldNum" sz="quarter" idx="10"/>
          </p:nvPr>
        </p:nvSpPr>
        <p:spPr/>
        <p:txBody>
          <a:bodyPr/>
          <a:lstStyle/>
          <a:p>
            <a:fld id="{25876931-2989-4B77-93C7-B8D36531064C}" type="slidenum">
              <a:rPr lang="en-CA" smtClean="0"/>
              <a:t>28</a:t>
            </a:fld>
            <a:endParaRPr lang="en-CA"/>
          </a:p>
        </p:txBody>
      </p:sp>
    </p:spTree>
    <p:extLst>
      <p:ext uri="{BB962C8B-B14F-4D97-AF65-F5344CB8AC3E}">
        <p14:creationId xmlns:p14="http://schemas.microsoft.com/office/powerpoint/2010/main" val="34930997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Designing Learning Tools — Introduction to Some Methodological Thoughts</a:t>
            </a:r>
            <a:r>
              <a:rPr lang="en-CA" dirty="0" smtClean="0">
                <a:effectLst/>
              </a:rPr>
              <a:t/>
            </a:r>
            <a:br>
              <a:rPr lang="en-CA" dirty="0" smtClean="0">
                <a:effectLst/>
              </a:rPr>
            </a:br>
            <a:r>
              <a:rPr lang="en-CA" dirty="0" smtClean="0">
                <a:hlinkClick r:id="rId4"/>
              </a:rPr>
              <a:t>Teemu Leinonen</a:t>
            </a:r>
            <a:r>
              <a:rPr lang="en-CA" dirty="0" smtClean="0">
                <a:effectLst/>
              </a:rPr>
              <a:t>, </a:t>
            </a:r>
            <a:r>
              <a:rPr lang="en-CA" dirty="0" smtClean="0">
                <a:hlinkClick r:id="rId5"/>
              </a:rPr>
              <a:t>FLOSSE Posse</a:t>
            </a:r>
            <a:r>
              <a:rPr lang="en-CA" dirty="0" smtClean="0">
                <a:effectLst/>
              </a:rPr>
              <a:t>, May 29, 2014</a:t>
            </a:r>
            <a:br>
              <a:rPr lang="en-CA" dirty="0" smtClean="0">
                <a:effectLst/>
              </a:rPr>
            </a:br>
            <a:r>
              <a:rPr lang="en-CA" i="1" dirty="0" smtClean="0">
                <a:effectLst/>
              </a:rPr>
              <a:t>Commentary by Stephen Downes</a:t>
            </a:r>
            <a:r>
              <a:rPr lang="en-CA" dirty="0" smtClean="0">
                <a:effectLst/>
              </a:rPr>
              <a:t> </a:t>
            </a:r>
          </a:p>
          <a:p>
            <a:r>
              <a:rPr lang="en-CA" dirty="0" smtClean="0">
                <a:effectLst/>
              </a:rPr>
              <a:t>Alex Hayes asked for my comments on this post following my digital research methodologies talk. </a:t>
            </a:r>
            <a:r>
              <a:rPr lang="en-CA" dirty="0" smtClean="0">
                <a:effectLst/>
                <a:hlinkClick r:id="rId6"/>
              </a:rPr>
              <a:t>Here's what I said</a:t>
            </a:r>
            <a:r>
              <a:rPr lang="en-CA" dirty="0" smtClean="0">
                <a:effectLst/>
              </a:rPr>
              <a:t> about it back in 2010. My response today: I think that what's important here is to understand that the design theories are nothing more than abstractions of the actual process, that they are most useful as descriptions of what was done, as opposed to prescriptions of what should be done, that the design methodologies represent a </a:t>
            </a:r>
            <a:r>
              <a:rPr lang="en-CA" dirty="0" err="1" smtClean="0">
                <a:effectLst/>
              </a:rPr>
              <a:t>palatte</a:t>
            </a:r>
            <a:r>
              <a:rPr lang="en-CA" dirty="0" smtClean="0">
                <a:effectLst/>
              </a:rPr>
              <a:t> of possible approaches, and that (as the second principle states) "designers should aim and accept that design is often based on informed guessing."</a:t>
            </a:r>
          </a:p>
        </p:txBody>
      </p:sp>
      <p:sp>
        <p:nvSpPr>
          <p:cNvPr id="4" name="Slide Number Placeholder 3"/>
          <p:cNvSpPr>
            <a:spLocks noGrp="1"/>
          </p:cNvSpPr>
          <p:nvPr>
            <p:ph type="sldNum" sz="quarter" idx="10"/>
          </p:nvPr>
        </p:nvSpPr>
        <p:spPr/>
        <p:txBody>
          <a:bodyPr/>
          <a:lstStyle/>
          <a:p>
            <a:fld id="{25876931-2989-4B77-93C7-B8D36531064C}" type="slidenum">
              <a:rPr lang="en-CA" smtClean="0"/>
              <a:t>29</a:t>
            </a:fld>
            <a:endParaRPr lang="en-CA"/>
          </a:p>
        </p:txBody>
      </p:sp>
    </p:spTree>
    <p:extLst>
      <p:ext uri="{BB962C8B-B14F-4D97-AF65-F5344CB8AC3E}">
        <p14:creationId xmlns:p14="http://schemas.microsoft.com/office/powerpoint/2010/main" val="1306946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Amazing Starling Flocks Are Flying Avalanches</a:t>
            </a:r>
            <a:r>
              <a:rPr lang="en-CA" dirty="0" smtClean="0">
                <a:effectLst/>
              </a:rPr>
              <a:t/>
            </a:r>
            <a:br>
              <a:rPr lang="en-CA" dirty="0" smtClean="0">
                <a:effectLst/>
              </a:rPr>
            </a:br>
            <a:r>
              <a:rPr lang="en-CA" dirty="0" smtClean="0">
                <a:hlinkClick r:id="rId4"/>
              </a:rPr>
              <a:t>Brandon </a:t>
            </a:r>
            <a:r>
              <a:rPr lang="en-CA" dirty="0" err="1" smtClean="0">
                <a:hlinkClick r:id="rId4"/>
              </a:rPr>
              <a:t>Keim</a:t>
            </a:r>
            <a:r>
              <a:rPr lang="en-CA" dirty="0" smtClean="0">
                <a:effectLst/>
              </a:rPr>
              <a:t>, </a:t>
            </a:r>
            <a:r>
              <a:rPr lang="en-CA" dirty="0" smtClean="0">
                <a:hlinkClick r:id="rId5"/>
              </a:rPr>
              <a:t>Wired</a:t>
            </a:r>
            <a:r>
              <a:rPr lang="en-CA" dirty="0" smtClean="0">
                <a:effectLst/>
              </a:rPr>
              <a:t>, May 21, 2014</a:t>
            </a:r>
            <a:br>
              <a:rPr lang="en-CA" dirty="0" smtClean="0">
                <a:effectLst/>
              </a:rPr>
            </a:br>
            <a:r>
              <a:rPr lang="en-CA" i="1" dirty="0" smtClean="0">
                <a:effectLst/>
              </a:rPr>
              <a:t>Commentary by Stephen Downes</a:t>
            </a:r>
            <a:r>
              <a:rPr lang="en-CA" dirty="0" smtClean="0">
                <a:effectLst/>
              </a:rPr>
              <a:t> </a:t>
            </a:r>
          </a:p>
          <a:p>
            <a:r>
              <a:rPr lang="en-CA" dirty="0" smtClean="0">
                <a:effectLst/>
              </a:rPr>
              <a:t>I'm giving a talk on MOOC research on Friday, and while I've </a:t>
            </a:r>
            <a:r>
              <a:rPr lang="en-CA" dirty="0" smtClean="0">
                <a:effectLst/>
                <a:hlinkClick r:id="rId6"/>
              </a:rPr>
              <a:t>previously documented </a:t>
            </a:r>
            <a:r>
              <a:rPr lang="en-CA" dirty="0" smtClean="0">
                <a:effectLst/>
              </a:rPr>
              <a:t>my thoughts on research methods (or the lack of same) the question nonetheless occurred to me, "how </a:t>
            </a:r>
            <a:r>
              <a:rPr lang="en-CA" i="1" dirty="0" smtClean="0">
                <a:effectLst/>
              </a:rPr>
              <a:t>do</a:t>
            </a:r>
            <a:r>
              <a:rPr lang="en-CA" dirty="0" smtClean="0">
                <a:effectLst/>
              </a:rPr>
              <a:t> you research chaotic systems like MOOCs?" Analytics aren't really useful, as numbers and quantities are essentially meaningless. Then I wondered, how do scientists research </a:t>
            </a:r>
            <a:r>
              <a:rPr lang="en-CA" dirty="0" err="1" smtClean="0">
                <a:effectLst/>
              </a:rPr>
              <a:t>murmurations</a:t>
            </a:r>
            <a:r>
              <a:rPr lang="en-CA" dirty="0" smtClean="0">
                <a:effectLst/>
              </a:rPr>
              <a:t>? These are flocks of songbirds that act as one fluid whole, like a network.</a:t>
            </a:r>
          </a:p>
          <a:p>
            <a:r>
              <a:rPr lang="en-CA" dirty="0" smtClean="0">
                <a:effectLst/>
              </a:rPr>
              <a:t/>
            </a:r>
            <a:br>
              <a:rPr lang="en-CA" dirty="0" smtClean="0">
                <a:effectLst/>
              </a:rPr>
            </a:br>
            <a:r>
              <a:rPr lang="en-CA" dirty="0" smtClean="0">
                <a:effectLst/>
              </a:rPr>
              <a:t>I'm still looking into it, but here are some things. This post gives the overview. "The secret lies in the same systems that apply to anything on the cusp of a shift, like snow before an avalanche, where the velocity of one bird affects the velocity of the rest. It is called 'scale-free correlation' and every shift of the </a:t>
            </a:r>
            <a:r>
              <a:rPr lang="en-CA" dirty="0" err="1" smtClean="0">
                <a:effectLst/>
              </a:rPr>
              <a:t>murmuration</a:t>
            </a:r>
            <a:r>
              <a:rPr lang="en-CA" dirty="0" smtClean="0">
                <a:effectLst/>
              </a:rPr>
              <a:t> is called a critical transition." </a:t>
            </a:r>
            <a:r>
              <a:rPr lang="en-CA" dirty="0" smtClean="0">
                <a:effectLst/>
                <a:hlinkClick r:id="rId7"/>
              </a:rPr>
              <a:t>Here's the paper</a:t>
            </a:r>
            <a:r>
              <a:rPr lang="en-CA" dirty="0" smtClean="0">
                <a:effectLst/>
              </a:rPr>
              <a:t>. The topic is also </a:t>
            </a:r>
            <a:r>
              <a:rPr lang="en-CA" dirty="0" smtClean="0">
                <a:effectLst/>
                <a:hlinkClick r:id="rId8"/>
              </a:rPr>
              <a:t>covered by MNN</a:t>
            </a:r>
            <a:r>
              <a:rPr lang="en-CA" dirty="0" smtClean="0">
                <a:effectLst/>
              </a:rPr>
              <a:t>, which makes the mechanics clear. "Each bird is actually reacting to the birds nearest to it, that the movement is the result of a series of short-range reactions... one bird's movement only </a:t>
            </a:r>
            <a:r>
              <a:rPr lang="en-CA" dirty="0" smtClean="0">
                <a:effectLst/>
                <a:hlinkClick r:id="rId9"/>
              </a:rPr>
              <a:t>affects its seven closest neighbors</a:t>
            </a:r>
            <a:r>
              <a:rPr lang="en-CA" dirty="0" smtClean="0">
                <a:effectLst/>
              </a:rPr>
              <a:t>. So one bird affects its seven closest neighbors, and each of those neighbors' movements affect their closest seven neighbors and on through the flock."</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30</a:t>
            </a:fld>
            <a:endParaRPr lang="en-CA"/>
          </a:p>
        </p:txBody>
      </p:sp>
    </p:spTree>
    <p:extLst>
      <p:ext uri="{BB962C8B-B14F-4D97-AF65-F5344CB8AC3E}">
        <p14:creationId xmlns:p14="http://schemas.microsoft.com/office/powerpoint/2010/main" val="1341300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Great Wildebeest Migration</a:t>
            </a:r>
            <a:r>
              <a:rPr lang="en-CA" dirty="0" smtClean="0">
                <a:effectLst/>
              </a:rPr>
              <a:t/>
            </a:r>
            <a:br>
              <a:rPr lang="en-CA" dirty="0" smtClean="0">
                <a:effectLst/>
              </a:rPr>
            </a:br>
            <a:r>
              <a:rPr lang="en-CA" dirty="0" err="1" smtClean="0">
                <a:hlinkClick r:id="rId4"/>
              </a:rPr>
              <a:t>Maasai</a:t>
            </a:r>
            <a:r>
              <a:rPr lang="en-CA" dirty="0" smtClean="0">
                <a:hlinkClick r:id="rId4"/>
              </a:rPr>
              <a:t> Mara</a:t>
            </a:r>
            <a:r>
              <a:rPr lang="en-CA" dirty="0" smtClean="0">
                <a:effectLst/>
              </a:rPr>
              <a:t>, May 21, 2014</a:t>
            </a:r>
            <a:br>
              <a:rPr lang="en-CA" dirty="0" smtClean="0">
                <a:effectLst/>
              </a:rPr>
            </a:br>
            <a:r>
              <a:rPr lang="en-CA" i="1" dirty="0" smtClean="0">
                <a:effectLst/>
              </a:rPr>
              <a:t>Commentary by Stephen Downes</a:t>
            </a:r>
            <a:r>
              <a:rPr lang="en-CA" dirty="0" smtClean="0">
                <a:effectLst/>
              </a:rPr>
              <a:t> </a:t>
            </a:r>
          </a:p>
          <a:p>
            <a:r>
              <a:rPr lang="en-CA" dirty="0" smtClean="0">
                <a:effectLst/>
              </a:rPr>
              <a:t>Following up on my </a:t>
            </a:r>
            <a:r>
              <a:rPr lang="en-CA" dirty="0" err="1" smtClean="0">
                <a:effectLst/>
              </a:rPr>
              <a:t>murmuration</a:t>
            </a:r>
            <a:r>
              <a:rPr lang="en-CA" dirty="0" smtClean="0">
                <a:effectLst/>
              </a:rPr>
              <a:t> post from yesterday, Keith Lyons writes to point me to studies of the Great Wildebeest Migration. "In reality there is no such single entity as ‘the migration’. The wildebeest are the migration – there is neither start nor finish to their endless search for food and water, as they circle the Serengeti- Mara ecosystem in a relentless sequence of life and death." What's interesting again is how we talk about this. Averages are not useful. "It is a dynamic process which defies predictions: no two years are ever quite the same." </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31</a:t>
            </a:fld>
            <a:endParaRPr lang="en-CA"/>
          </a:p>
        </p:txBody>
      </p:sp>
    </p:spTree>
    <p:extLst>
      <p:ext uri="{BB962C8B-B14F-4D97-AF65-F5344CB8AC3E}">
        <p14:creationId xmlns:p14="http://schemas.microsoft.com/office/powerpoint/2010/main" val="2788303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Editor's Blog Lamarckian Inheritance: Passing what you have learned to your children </a:t>
            </a:r>
            <a:r>
              <a:rPr lang="en-CA" dirty="0" smtClean="0">
                <a:effectLst/>
              </a:rPr>
              <a:t/>
            </a:r>
            <a:br>
              <a:rPr lang="en-CA" dirty="0" smtClean="0">
                <a:effectLst/>
              </a:rPr>
            </a:br>
            <a:r>
              <a:rPr lang="en-CA" dirty="0" smtClean="0">
                <a:hlinkClick r:id="rId4"/>
              </a:rPr>
              <a:t>Josh </a:t>
            </a:r>
            <a:r>
              <a:rPr lang="en-CA" dirty="0" err="1" smtClean="0">
                <a:hlinkClick r:id="rId4"/>
              </a:rPr>
              <a:t>Mitteldorf</a:t>
            </a:r>
            <a:r>
              <a:rPr lang="en-CA" dirty="0" smtClean="0">
                <a:effectLst/>
              </a:rPr>
              <a:t>, </a:t>
            </a:r>
            <a:r>
              <a:rPr lang="en-CA" dirty="0" smtClean="0">
                <a:hlinkClick r:id="rId5"/>
              </a:rPr>
              <a:t>Humanity+</a:t>
            </a:r>
            <a:r>
              <a:rPr lang="en-CA" dirty="0" smtClean="0">
                <a:effectLst/>
              </a:rPr>
              <a:t>, Apr 28, 2014</a:t>
            </a:r>
            <a:br>
              <a:rPr lang="en-CA" dirty="0" smtClean="0">
                <a:effectLst/>
              </a:rPr>
            </a:br>
            <a:r>
              <a:rPr lang="en-CA" i="1" dirty="0" smtClean="0">
                <a:effectLst/>
              </a:rPr>
              <a:t>Commentary by Stephen Downes</a:t>
            </a:r>
            <a:r>
              <a:rPr lang="en-CA" dirty="0" smtClean="0">
                <a:effectLst/>
              </a:rPr>
              <a:t> </a:t>
            </a:r>
          </a:p>
          <a:p>
            <a:r>
              <a:rPr lang="en-CA" dirty="0" smtClean="0">
                <a:effectLst/>
              </a:rPr>
              <a:t>I'm still a step away from endorsing this argument, but it's interesting, and the background information is well worth knowing. The story is this: the idea of evolution was widely discussed long before Charles Darwin (including by his grandfather </a:t>
            </a:r>
            <a:r>
              <a:rPr lang="en-CA" dirty="0" smtClean="0">
                <a:effectLst/>
                <a:hlinkClick r:id="rId6"/>
              </a:rPr>
              <a:t>Erasmus</a:t>
            </a:r>
            <a:r>
              <a:rPr lang="en-CA" dirty="0" smtClean="0">
                <a:effectLst/>
              </a:rPr>
              <a:t>) and by </a:t>
            </a:r>
            <a:r>
              <a:rPr lang="en-CA" dirty="0" smtClean="0"/>
              <a:t>Jean Baptiste </a:t>
            </a:r>
            <a:r>
              <a:rPr lang="en-CA" dirty="0" smtClean="0">
                <a:hlinkClick r:id="rId7"/>
              </a:rPr>
              <a:t>Lamarck</a:t>
            </a:r>
            <a:r>
              <a:rPr lang="en-CA" dirty="0" smtClean="0"/>
              <a:t>. Unlike </a:t>
            </a:r>
            <a:r>
              <a:rPr lang="en-CA" dirty="0" smtClean="0">
                <a:effectLst/>
              </a:rPr>
              <a:t>Darwin's theory, which suggests that natural selection works through random variation, Lamarckian evolution suggests that lifetime experiences also influence selection. Thus, for example, trauma in one generation results in physical effects over the next few generations. In this post, the evidence that there might actually be something correct in Lamarckian evolution is presented and discussed. Not only is this a fascinating read, it makes clear even (perhaps especially) landmark ideas are the not creation of one individual with one key book far ahead of anyone else, but rather, are the creation of a community over time.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32</a:t>
            </a:fld>
            <a:endParaRPr lang="en-CA"/>
          </a:p>
        </p:txBody>
      </p:sp>
    </p:spTree>
    <p:extLst>
      <p:ext uri="{BB962C8B-B14F-4D97-AF65-F5344CB8AC3E}">
        <p14:creationId xmlns:p14="http://schemas.microsoft.com/office/powerpoint/2010/main" val="1311193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Three issues with the case for banning laptops</a:t>
            </a:r>
            <a:r>
              <a:rPr lang="en-CA" dirty="0" smtClean="0">
                <a:effectLst/>
              </a:rPr>
              <a:t/>
            </a:r>
            <a:br>
              <a:rPr lang="en-CA" dirty="0" smtClean="0">
                <a:effectLst/>
              </a:rPr>
            </a:br>
            <a:r>
              <a:rPr lang="en-CA" dirty="0" smtClean="0">
                <a:hlinkClick r:id="rId4"/>
              </a:rPr>
              <a:t>Robert Talbert</a:t>
            </a:r>
            <a:r>
              <a:rPr lang="en-CA" dirty="0" smtClean="0">
                <a:effectLst/>
              </a:rPr>
              <a:t>, </a:t>
            </a:r>
            <a:r>
              <a:rPr lang="en-CA" dirty="0" smtClean="0">
                <a:hlinkClick r:id="rId5"/>
              </a:rPr>
              <a:t>The Chronicle: Casting Nines</a:t>
            </a:r>
            <a:r>
              <a:rPr lang="en-CA" dirty="0" smtClean="0">
                <a:effectLst/>
              </a:rPr>
              <a:t>, Jun 17, 2014</a:t>
            </a:r>
            <a:br>
              <a:rPr lang="en-CA" dirty="0" smtClean="0">
                <a:effectLst/>
              </a:rPr>
            </a:br>
            <a:r>
              <a:rPr lang="en-CA" i="1" dirty="0" smtClean="0">
                <a:effectLst/>
              </a:rPr>
              <a:t>Commentary by Stephen Downes</a:t>
            </a:r>
            <a:r>
              <a:rPr lang="en-CA" dirty="0" smtClean="0">
                <a:effectLst/>
              </a:rPr>
              <a:t> </a:t>
            </a:r>
          </a:p>
          <a:p>
            <a:r>
              <a:rPr lang="en-CA" dirty="0" smtClean="0">
                <a:effectLst/>
              </a:rPr>
              <a:t>I am often present in meetings and sessions where the request is made that people close their laptops. I don't do it. For me, the laptop is the machine I use to help me think; I engage with the ideas being presented in real-time, and create a record I can search and integrate into later work. So I wasn't persuaded by the anti-laptop argument presented in the Atlantic last week. That said, the response to the article doesn't sway me either. I think that the study (comparing taking notes by typing and by hand) should be rejected as irrelevant. I think the characterization of a laptop as a work or a play tool is irrelevant (for me, my work </a:t>
            </a:r>
            <a:r>
              <a:rPr lang="en-CA" i="1" dirty="0" smtClean="0">
                <a:effectLst/>
              </a:rPr>
              <a:t>is</a:t>
            </a:r>
            <a:r>
              <a:rPr lang="en-CA" dirty="0" smtClean="0">
                <a:effectLst/>
              </a:rPr>
              <a:t> my play). And the laptop </a:t>
            </a:r>
            <a:r>
              <a:rPr lang="en-CA" dirty="0" err="1" smtClean="0">
                <a:effectLst/>
              </a:rPr>
              <a:t>vs</a:t>
            </a:r>
            <a:r>
              <a:rPr lang="en-CA" dirty="0" smtClean="0">
                <a:effectLst/>
              </a:rPr>
              <a:t> the lecture argument sets up a false dilemma.</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a:t>
            </a:fld>
            <a:endParaRPr lang="en-CA"/>
          </a:p>
        </p:txBody>
      </p:sp>
    </p:spTree>
    <p:extLst>
      <p:ext uri="{BB962C8B-B14F-4D97-AF65-F5344CB8AC3E}">
        <p14:creationId xmlns:p14="http://schemas.microsoft.com/office/powerpoint/2010/main" val="36027698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Another Post about Hashtags. No, Seriously.</a:t>
            </a:r>
            <a:r>
              <a:rPr lang="en-CA" dirty="0" smtClean="0">
                <a:effectLst/>
              </a:rPr>
              <a:t/>
            </a:r>
            <a:br>
              <a:rPr lang="en-CA" dirty="0" smtClean="0">
                <a:effectLst/>
              </a:rPr>
            </a:br>
            <a:r>
              <a:rPr lang="en-CA" dirty="0" err="1" smtClean="0">
                <a:hlinkClick r:id="rId4"/>
              </a:rPr>
              <a:t>Tressie</a:t>
            </a:r>
            <a:r>
              <a:rPr lang="en-CA" dirty="0" smtClean="0">
                <a:hlinkClick r:id="rId4"/>
              </a:rPr>
              <a:t> McMillan </a:t>
            </a:r>
            <a:r>
              <a:rPr lang="en-CA" dirty="0" err="1" smtClean="0">
                <a:hlinkClick r:id="rId4"/>
              </a:rPr>
              <a:t>Cottom</a:t>
            </a:r>
            <a:r>
              <a:rPr lang="en-CA" dirty="0" smtClean="0">
                <a:hlinkClick r:id="rId4"/>
              </a:rPr>
              <a:t>.</a:t>
            </a:r>
            <a:r>
              <a:rPr lang="en-CA" dirty="0" smtClean="0">
                <a:effectLst/>
              </a:rPr>
              <a:t>, </a:t>
            </a:r>
            <a:r>
              <a:rPr lang="en-CA" dirty="0" err="1" smtClean="0">
                <a:hlinkClick r:id="rId5"/>
              </a:rPr>
              <a:t>tressiemc</a:t>
            </a:r>
            <a:r>
              <a:rPr lang="en-CA" dirty="0" smtClean="0">
                <a:effectLst/>
              </a:rPr>
              <a:t>, Apr 23, 2014</a:t>
            </a:r>
            <a:br>
              <a:rPr lang="en-CA" dirty="0" smtClean="0">
                <a:effectLst/>
              </a:rPr>
            </a:br>
            <a:r>
              <a:rPr lang="en-CA" i="1" dirty="0" smtClean="0">
                <a:effectLst/>
              </a:rPr>
              <a:t>Commentary by Stephen Downes</a:t>
            </a:r>
            <a:r>
              <a:rPr lang="en-CA" dirty="0" smtClean="0">
                <a:effectLst/>
              </a:rPr>
              <a:t> </a:t>
            </a:r>
          </a:p>
          <a:p>
            <a:r>
              <a:rPr lang="en-CA" dirty="0" smtClean="0">
                <a:effectLst/>
              </a:rPr>
              <a:t>Insightful post about the role and use of hashtags. It's relevant because of the widespread use of hashtags in learning. Hashtags were (and are) produced not by individuals or corporations, but by communities. Though commonly associated with Twitter, they existed before Twitter monetized them, and would continue to exist even after the company discontinues their use (as some carefully placed 'rumours' have suggested). But in the spirit of 'there is utterly nothing that commerce does not foul' the discussion over hashtags has turned to their exploitation (by news and other content agencies) and they ownership (by the people who really created them but who are missing out on the exploitation). It's actually a pretty common phenomenon; hashtags are just the latest victim. #Jazz #Rap #MOOC</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33</a:t>
            </a:fld>
            <a:endParaRPr lang="en-CA"/>
          </a:p>
        </p:txBody>
      </p:sp>
    </p:spTree>
    <p:extLst>
      <p:ext uri="{BB962C8B-B14F-4D97-AF65-F5344CB8AC3E}">
        <p14:creationId xmlns:p14="http://schemas.microsoft.com/office/powerpoint/2010/main" val="15469221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Conceptual Connections, once again</a:t>
            </a:r>
            <a:r>
              <a:rPr lang="en-CA" dirty="0" smtClean="0">
                <a:effectLst/>
              </a:rPr>
              <a:t/>
            </a:r>
            <a:br>
              <a:rPr lang="en-CA" dirty="0" smtClean="0">
                <a:effectLst/>
              </a:rPr>
            </a:br>
            <a:r>
              <a:rPr lang="en-CA" dirty="0" smtClean="0">
                <a:hlinkClick r:id="rId4"/>
              </a:rPr>
              <a:t>Matthias Melcher</a:t>
            </a:r>
            <a:r>
              <a:rPr lang="en-CA" dirty="0" smtClean="0">
                <a:effectLst/>
              </a:rPr>
              <a:t>, </a:t>
            </a:r>
            <a:r>
              <a:rPr lang="en-CA" dirty="0" smtClean="0">
                <a:hlinkClick r:id="rId5"/>
              </a:rPr>
              <a:t>x28’s new Blog</a:t>
            </a:r>
            <a:r>
              <a:rPr lang="en-CA" dirty="0" smtClean="0">
                <a:effectLst/>
              </a:rPr>
              <a:t>, May 09, 2014</a:t>
            </a:r>
            <a:br>
              <a:rPr lang="en-CA" dirty="0" smtClean="0">
                <a:effectLst/>
              </a:rPr>
            </a:br>
            <a:r>
              <a:rPr lang="en-CA" i="1" dirty="0" smtClean="0">
                <a:effectLst/>
              </a:rPr>
              <a:t>Commentary by Stephen Downes</a:t>
            </a:r>
            <a:r>
              <a:rPr lang="en-CA" dirty="0" smtClean="0">
                <a:effectLst/>
              </a:rPr>
              <a:t> </a:t>
            </a:r>
          </a:p>
          <a:p>
            <a:r>
              <a:rPr lang="en-CA" dirty="0" smtClean="0">
                <a:effectLst/>
              </a:rPr>
              <a:t>Concepts can form networks, says Matthias Melcher. "Words can change each other’s subtle nuances, for example when a newer word gradually displaces an older one from a certain meaning, while the older word slowly shifts its connotations, just by being used differently." I don't inherently disagree with this. I was pretty careful in my statement to allow for non-causal changes of state: "can cause or result in..." - and the purpose was precisely allow that networks could be formed by non-physical entities. Concepts may be one such example. Now I have said connections are not just relations between concepts, as </a:t>
            </a:r>
            <a:r>
              <a:rPr lang="en-CA" dirty="0" smtClean="0">
                <a:effectLst/>
                <a:hlinkClick r:id="rId6"/>
              </a:rPr>
              <a:t>Melcher notes here</a:t>
            </a:r>
            <a:r>
              <a:rPr lang="en-CA" dirty="0" smtClean="0">
                <a:effectLst/>
              </a:rPr>
              <a:t>. A concept map isn't the same as a network. But </a:t>
            </a:r>
            <a:r>
              <a:rPr lang="en-CA" i="1" dirty="0" smtClean="0">
                <a:effectLst/>
              </a:rPr>
              <a:t>insofar as concepts </a:t>
            </a:r>
            <a:r>
              <a:rPr lang="en-CA" dirty="0" smtClean="0">
                <a:effectLst/>
              </a:rPr>
              <a:t>are </a:t>
            </a:r>
            <a:r>
              <a:rPr lang="en-CA" i="1" dirty="0" smtClean="0">
                <a:effectLst/>
              </a:rPr>
              <a:t>dynamic, interacting things</a:t>
            </a:r>
            <a:r>
              <a:rPr lang="en-CA" dirty="0" smtClean="0">
                <a:effectLst/>
              </a:rPr>
              <a:t> they can and do form networks.</a:t>
            </a:r>
          </a:p>
        </p:txBody>
      </p:sp>
      <p:sp>
        <p:nvSpPr>
          <p:cNvPr id="4" name="Slide Number Placeholder 3"/>
          <p:cNvSpPr>
            <a:spLocks noGrp="1"/>
          </p:cNvSpPr>
          <p:nvPr>
            <p:ph type="sldNum" sz="quarter" idx="10"/>
          </p:nvPr>
        </p:nvSpPr>
        <p:spPr/>
        <p:txBody>
          <a:bodyPr/>
          <a:lstStyle/>
          <a:p>
            <a:fld id="{25876931-2989-4B77-93C7-B8D36531064C}" type="slidenum">
              <a:rPr lang="en-CA" smtClean="0"/>
              <a:t>34</a:t>
            </a:fld>
            <a:endParaRPr lang="en-CA"/>
          </a:p>
        </p:txBody>
      </p:sp>
    </p:spTree>
    <p:extLst>
      <p:ext uri="{BB962C8B-B14F-4D97-AF65-F5344CB8AC3E}">
        <p14:creationId xmlns:p14="http://schemas.microsoft.com/office/powerpoint/2010/main" val="21674431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Internet Trends 2014</a:t>
            </a:r>
            <a:r>
              <a:rPr lang="en-CA" dirty="0" smtClean="0">
                <a:effectLst/>
              </a:rPr>
              <a:t/>
            </a:r>
            <a:br>
              <a:rPr lang="en-CA" dirty="0" smtClean="0">
                <a:effectLst/>
              </a:rPr>
            </a:br>
            <a:r>
              <a:rPr lang="en-CA" dirty="0" smtClean="0">
                <a:hlinkClick r:id="rId4"/>
              </a:rPr>
              <a:t>Mary Meeker</a:t>
            </a:r>
            <a:r>
              <a:rPr lang="en-CA" dirty="0" smtClean="0">
                <a:effectLst/>
              </a:rPr>
              <a:t>, </a:t>
            </a:r>
            <a:r>
              <a:rPr lang="en-CA" dirty="0" smtClean="0">
                <a:hlinkClick r:id="rId5"/>
              </a:rPr>
              <a:t>Business Insider</a:t>
            </a:r>
            <a:r>
              <a:rPr lang="en-CA" dirty="0" smtClean="0">
                <a:effectLst/>
              </a:rPr>
              <a:t>, May 31, 2014</a:t>
            </a:r>
            <a:br>
              <a:rPr lang="en-CA" dirty="0" smtClean="0">
                <a:effectLst/>
              </a:rPr>
            </a:br>
            <a:r>
              <a:rPr lang="en-CA" i="1" dirty="0" smtClean="0">
                <a:effectLst/>
              </a:rPr>
              <a:t>Commentary by Stephen Downes</a:t>
            </a:r>
            <a:r>
              <a:rPr lang="en-CA" dirty="0" smtClean="0">
                <a:effectLst/>
              </a:rPr>
              <a:t> </a:t>
            </a:r>
          </a:p>
          <a:p>
            <a:r>
              <a:rPr lang="en-CA" dirty="0" smtClean="0">
                <a:effectLst/>
              </a:rPr>
              <a:t>Mary </a:t>
            </a:r>
            <a:r>
              <a:rPr lang="en-CA" dirty="0" err="1" smtClean="0">
                <a:effectLst/>
              </a:rPr>
              <a:t>Meeker's</a:t>
            </a:r>
            <a:r>
              <a:rPr lang="en-CA" dirty="0" smtClean="0">
                <a:effectLst/>
              </a:rPr>
              <a:t> annual state of the internet report has come out and once again it is probably the most insightful snapshot of the state of play as you're going to see. My only complaint is that at 165 slides, it's too short. The trends won't be a surprise to anyone following the internet closely, but it's good to have real data to support beliefs about the rise of mobile, the proliferation of apps, etc. There are also some unexpected insights, such as "the edge is becoming more important than the node" in social graphs. Don't miss this one. Image: </a:t>
            </a:r>
            <a:r>
              <a:rPr lang="en-CA" dirty="0" smtClean="0">
                <a:effectLst/>
                <a:hlinkClick r:id="rId6"/>
              </a:rPr>
              <a:t>JD Lasica/Flickr</a:t>
            </a:r>
            <a:endParaRPr lang="en-CA" dirty="0" smtClean="0">
              <a:effectLst/>
            </a:endParaRPr>
          </a:p>
          <a:p>
            <a:endParaRPr lang="en-CA" dirty="0" smtClean="0"/>
          </a:p>
          <a:p>
            <a:endParaRPr lang="en-CA" dirty="0" smtClean="0">
              <a:effectLst/>
            </a:endParaRPr>
          </a:p>
        </p:txBody>
      </p:sp>
      <p:sp>
        <p:nvSpPr>
          <p:cNvPr id="4" name="Slide Number Placeholder 3"/>
          <p:cNvSpPr>
            <a:spLocks noGrp="1"/>
          </p:cNvSpPr>
          <p:nvPr>
            <p:ph type="sldNum" sz="quarter" idx="10"/>
          </p:nvPr>
        </p:nvSpPr>
        <p:spPr/>
        <p:txBody>
          <a:bodyPr/>
          <a:lstStyle/>
          <a:p>
            <a:fld id="{25876931-2989-4B77-93C7-B8D36531064C}" type="slidenum">
              <a:rPr lang="en-CA" smtClean="0"/>
              <a:t>35</a:t>
            </a:fld>
            <a:endParaRPr lang="en-CA"/>
          </a:p>
        </p:txBody>
      </p:sp>
    </p:spTree>
    <p:extLst>
      <p:ext uri="{BB962C8B-B14F-4D97-AF65-F5344CB8AC3E}">
        <p14:creationId xmlns:p14="http://schemas.microsoft.com/office/powerpoint/2010/main" val="1430233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Three Makes a Movement: Branson creates youth panel for student voice in </a:t>
            </a:r>
            <a:r>
              <a:rPr lang="en-CA" b="1" dirty="0" err="1" smtClean="0">
                <a:effectLst/>
                <a:hlinkClick r:id="rId3"/>
              </a:rPr>
              <a:t>ed</a:t>
            </a:r>
            <a:r>
              <a:rPr lang="en-CA" b="1" dirty="0" smtClean="0">
                <a:effectLst/>
                <a:hlinkClick r:id="rId3"/>
              </a:rPr>
              <a:t> tech</a:t>
            </a:r>
            <a:r>
              <a:rPr lang="en-CA" dirty="0" smtClean="0">
                <a:effectLst/>
              </a:rPr>
              <a:t/>
            </a:r>
            <a:br>
              <a:rPr lang="en-CA" dirty="0" smtClean="0">
                <a:effectLst/>
              </a:rPr>
            </a:br>
            <a:r>
              <a:rPr lang="en-CA" dirty="0" smtClean="0">
                <a:hlinkClick r:id="rId4"/>
              </a:rPr>
              <a:t>Phil Hill</a:t>
            </a:r>
            <a:r>
              <a:rPr lang="en-CA" dirty="0" smtClean="0">
                <a:effectLst/>
              </a:rPr>
              <a:t>, </a:t>
            </a:r>
            <a:r>
              <a:rPr lang="en-CA" dirty="0" smtClean="0">
                <a:hlinkClick r:id="rId5"/>
              </a:rPr>
              <a:t>e-Literate</a:t>
            </a:r>
            <a:r>
              <a:rPr lang="en-CA" dirty="0" smtClean="0">
                <a:effectLst/>
              </a:rPr>
              <a:t>, Jun 10, 2014</a:t>
            </a:r>
            <a:br>
              <a:rPr lang="en-CA" dirty="0" smtClean="0">
                <a:effectLst/>
              </a:rPr>
            </a:br>
            <a:r>
              <a:rPr lang="en-CA" i="1" dirty="0" smtClean="0">
                <a:effectLst/>
              </a:rPr>
              <a:t>Commentary by Stephen Downes</a:t>
            </a:r>
            <a:r>
              <a:rPr lang="en-CA" dirty="0" smtClean="0">
                <a:effectLst/>
              </a:rPr>
              <a:t> </a:t>
            </a:r>
          </a:p>
          <a:p>
            <a:r>
              <a:rPr lang="en-CA" dirty="0" smtClean="0">
                <a:effectLst/>
              </a:rPr>
              <a:t>While I am all in favour of student participation – including panels – at conferences, I really don’t think the more recent two events constitute the "start” of such a movement, as claimed by Phil Hill. A simple Google search on “</a:t>
            </a:r>
            <a:r>
              <a:rPr lang="en-CA" dirty="0" smtClean="0">
                <a:effectLst/>
                <a:hlinkClick r:id="rId6"/>
              </a:rPr>
              <a:t>student panel</a:t>
            </a:r>
            <a:r>
              <a:rPr lang="en-CA" dirty="0" smtClean="0">
                <a:effectLst/>
              </a:rPr>
              <a:t>” (in quotes) yields 199,000 results. Even a search for </a:t>
            </a:r>
            <a:r>
              <a:rPr lang="en-CA" dirty="0" smtClean="0">
                <a:effectLst/>
                <a:hlinkClick r:id="rId7"/>
              </a:rPr>
              <a:t>Ed Tech student panels </a:t>
            </a:r>
            <a:r>
              <a:rPr lang="en-CA" dirty="0" smtClean="0">
                <a:effectLst/>
              </a:rPr>
              <a:t>specifically yields more than 2,000 results.  So I think that the trend is well-established; perhaps where it is new is among the 20MM and Branson Foundations of the world (which are often the last places to get it, and the first to claim credit). (Photo: student Rachel Winston, who gave a keynote address at Alt-C last year).</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36</a:t>
            </a:fld>
            <a:endParaRPr lang="en-CA"/>
          </a:p>
        </p:txBody>
      </p:sp>
    </p:spTree>
    <p:extLst>
      <p:ext uri="{BB962C8B-B14F-4D97-AF65-F5344CB8AC3E}">
        <p14:creationId xmlns:p14="http://schemas.microsoft.com/office/powerpoint/2010/main" val="7890957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The Future of Ed-Tech is a Reclamation Project </a:t>
            </a:r>
            <a:r>
              <a:rPr lang="en-CA" dirty="0" smtClean="0">
                <a:effectLst/>
              </a:rPr>
              <a:t/>
            </a:r>
            <a:br>
              <a:rPr lang="en-CA" dirty="0" smtClean="0">
                <a:effectLst/>
              </a:rPr>
            </a:br>
            <a:r>
              <a:rPr lang="en-CA" dirty="0" smtClean="0">
                <a:hlinkClick r:id="rId4"/>
              </a:rPr>
              <a:t>Audrey Watters</a:t>
            </a:r>
            <a:r>
              <a:rPr lang="en-CA" dirty="0" smtClean="0">
                <a:effectLst/>
              </a:rPr>
              <a:t>, </a:t>
            </a:r>
            <a:r>
              <a:rPr lang="en-CA" dirty="0" smtClean="0">
                <a:hlinkClick r:id="rId5"/>
              </a:rPr>
              <a:t>Hack Education</a:t>
            </a:r>
            <a:r>
              <a:rPr lang="en-CA" dirty="0" smtClean="0">
                <a:effectLst/>
              </a:rPr>
              <a:t>, May 28, 2014</a:t>
            </a:r>
            <a:br>
              <a:rPr lang="en-CA" dirty="0" smtClean="0">
                <a:effectLst/>
              </a:rPr>
            </a:br>
            <a:r>
              <a:rPr lang="en-CA" i="1" dirty="0" smtClean="0">
                <a:effectLst/>
              </a:rPr>
              <a:t>Commentary by Stephen Downes</a:t>
            </a:r>
            <a:r>
              <a:rPr lang="en-CA" dirty="0" smtClean="0">
                <a:effectLst/>
              </a:rPr>
              <a:t> </a:t>
            </a:r>
          </a:p>
          <a:p>
            <a:r>
              <a:rPr lang="en-CA" dirty="0" smtClean="0">
                <a:effectLst/>
              </a:rPr>
              <a:t>Quite a good talk from Audrey Watters a few days ago in Edmonton. This post is the (sparse) slide deck and the (rich) text transcript. The gist? "We can reclaim the Web and more broadly </a:t>
            </a:r>
            <a:r>
              <a:rPr lang="en-CA" dirty="0" err="1" smtClean="0">
                <a:effectLst/>
              </a:rPr>
              <a:t>ed</a:t>
            </a:r>
            <a:r>
              <a:rPr lang="en-CA" dirty="0" smtClean="0">
                <a:effectLst/>
              </a:rPr>
              <a:t>-tech for teaching and learning. But we must reclaim control of the data, content, and knowledge we create. We are not resources to be mined. Learners do not enter our schools and in our libraries to become products for the textbook industry and the testing industry and the technology industry and the </a:t>
            </a:r>
            <a:r>
              <a:rPr lang="en-CA" dirty="0" err="1" smtClean="0">
                <a:effectLst/>
              </a:rPr>
              <a:t>ed</a:t>
            </a:r>
            <a:r>
              <a:rPr lang="en-CA" dirty="0" smtClean="0">
                <a:effectLst/>
              </a:rPr>
              <a:t>-tech industry to profit from."</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37</a:t>
            </a:fld>
            <a:endParaRPr lang="en-CA"/>
          </a:p>
        </p:txBody>
      </p:sp>
    </p:spTree>
    <p:extLst>
      <p:ext uri="{BB962C8B-B14F-4D97-AF65-F5344CB8AC3E}">
        <p14:creationId xmlns:p14="http://schemas.microsoft.com/office/powerpoint/2010/main" val="16565725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Shame on </a:t>
            </a:r>
            <a:r>
              <a:rPr lang="en-CA" b="1" dirty="0" err="1" smtClean="0">
                <a:effectLst/>
                <a:hlinkClick r:id="rId3"/>
              </a:rPr>
              <a:t>Slideshare</a:t>
            </a:r>
            <a:r>
              <a:rPr lang="en-CA" b="1" dirty="0" smtClean="0">
                <a:effectLst/>
                <a:hlinkClick r:id="rId3"/>
              </a:rPr>
              <a:t> and Lessons Learned</a:t>
            </a:r>
            <a:r>
              <a:rPr lang="en-CA" dirty="0" smtClean="0">
                <a:effectLst/>
              </a:rPr>
              <a:t/>
            </a:r>
            <a:br>
              <a:rPr lang="en-CA" dirty="0" smtClean="0">
                <a:effectLst/>
              </a:rPr>
            </a:br>
            <a:r>
              <a:rPr lang="en-CA" dirty="0" smtClean="0">
                <a:hlinkClick r:id="rId4"/>
              </a:rPr>
              <a:t>Lucy Gray</a:t>
            </a:r>
            <a:r>
              <a:rPr lang="en-CA" dirty="0" smtClean="0">
                <a:effectLst/>
              </a:rPr>
              <a:t>, </a:t>
            </a:r>
            <a:r>
              <a:rPr lang="en-CA" dirty="0" smtClean="0">
                <a:hlinkClick r:id="rId5"/>
              </a:rPr>
              <a:t>High </a:t>
            </a:r>
            <a:r>
              <a:rPr lang="en-CA" dirty="0" err="1" smtClean="0">
                <a:hlinkClick r:id="rId5"/>
              </a:rPr>
              <a:t>Techpectations</a:t>
            </a:r>
            <a:r>
              <a:rPr lang="en-CA" dirty="0" smtClean="0">
                <a:effectLst/>
              </a:rPr>
              <a:t>, Apr 30, 2014</a:t>
            </a:r>
            <a:br>
              <a:rPr lang="en-CA" dirty="0" smtClean="0">
                <a:effectLst/>
              </a:rPr>
            </a:br>
            <a:r>
              <a:rPr lang="en-CA" i="1" dirty="0" smtClean="0">
                <a:effectLst/>
              </a:rPr>
              <a:t>Commentary by Stephen Downes</a:t>
            </a:r>
            <a:r>
              <a:rPr lang="en-CA" dirty="0" smtClean="0">
                <a:effectLst/>
              </a:rPr>
              <a:t> </a:t>
            </a:r>
          </a:p>
          <a:p>
            <a:r>
              <a:rPr lang="en-CA" dirty="0" smtClean="0">
                <a:effectLst/>
              </a:rPr>
              <a:t>As readers know, I use </a:t>
            </a:r>
            <a:r>
              <a:rPr lang="en-CA" dirty="0" err="1" smtClean="0">
                <a:effectLst/>
              </a:rPr>
              <a:t>Slideshare</a:t>
            </a:r>
            <a:r>
              <a:rPr lang="en-CA" dirty="0" smtClean="0">
                <a:effectLst/>
              </a:rPr>
              <a:t> a lot - I was one of the very first users of the service (there was once a time when most presentations on </a:t>
            </a:r>
            <a:r>
              <a:rPr lang="en-CA" dirty="0" err="1" smtClean="0">
                <a:effectLst/>
              </a:rPr>
              <a:t>Slideshare</a:t>
            </a:r>
            <a:r>
              <a:rPr lang="en-CA" dirty="0" smtClean="0">
                <a:effectLst/>
              </a:rPr>
              <a:t> were mine!) and use </a:t>
            </a:r>
            <a:r>
              <a:rPr lang="en-CA" dirty="0" err="1" smtClean="0">
                <a:effectLst/>
              </a:rPr>
              <a:t>Slideshare</a:t>
            </a:r>
            <a:r>
              <a:rPr lang="en-CA" dirty="0" smtClean="0">
                <a:effectLst/>
              </a:rPr>
              <a:t> as an integral part of my </a:t>
            </a:r>
            <a:r>
              <a:rPr lang="en-CA" dirty="0" smtClean="0">
                <a:effectLst/>
                <a:hlinkClick r:id="rId6"/>
              </a:rPr>
              <a:t>presentation</a:t>
            </a:r>
            <a:r>
              <a:rPr lang="en-CA" dirty="0" smtClean="0">
                <a:effectLst/>
              </a:rPr>
              <a:t> pages. So something like this is a worry - Lucy Gray saw all of her </a:t>
            </a:r>
            <a:r>
              <a:rPr lang="en-CA" dirty="0" err="1" smtClean="0">
                <a:effectLst/>
              </a:rPr>
              <a:t>Slideshare</a:t>
            </a:r>
            <a:r>
              <a:rPr lang="en-CA" dirty="0" smtClean="0">
                <a:effectLst/>
              </a:rPr>
              <a:t> presentations deleted and her account closed without notice or explanation. She has backups (phew!) but it's a major inconvenience. What's concerning is how arbitrary this was. Now I'm thinking seriously about a way to create my own embedded version of my presentations - anyone know how? - and dumping my </a:t>
            </a:r>
            <a:r>
              <a:rPr lang="en-CA" dirty="0" err="1" smtClean="0">
                <a:effectLst/>
              </a:rPr>
              <a:t>Slideshare</a:t>
            </a:r>
            <a:r>
              <a:rPr lang="en-CA" dirty="0" smtClean="0">
                <a:effectLst/>
              </a:rPr>
              <a:t> account.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38</a:t>
            </a:fld>
            <a:endParaRPr lang="en-CA"/>
          </a:p>
        </p:txBody>
      </p:sp>
    </p:spTree>
    <p:extLst>
      <p:ext uri="{BB962C8B-B14F-4D97-AF65-F5344CB8AC3E}">
        <p14:creationId xmlns:p14="http://schemas.microsoft.com/office/powerpoint/2010/main" val="26207799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How we're on the verge of an amazing new open web #</a:t>
            </a:r>
            <a:r>
              <a:rPr lang="en-CA" b="1" dirty="0" err="1" smtClean="0">
                <a:effectLst/>
                <a:hlinkClick r:id="rId3"/>
              </a:rPr>
              <a:t>indieweb</a:t>
            </a:r>
            <a:r>
              <a:rPr lang="en-CA" dirty="0" smtClean="0">
                <a:effectLst/>
              </a:rPr>
              <a:t/>
            </a:r>
            <a:br>
              <a:rPr lang="en-CA" dirty="0" smtClean="0">
                <a:effectLst/>
              </a:rPr>
            </a:br>
            <a:r>
              <a:rPr lang="en-CA" dirty="0" smtClean="0">
                <a:hlinkClick r:id="rId4"/>
              </a:rPr>
              <a:t>Ben Werdmuller</a:t>
            </a:r>
            <a:r>
              <a:rPr lang="en-CA" dirty="0" smtClean="0">
                <a:effectLst/>
              </a:rPr>
              <a:t>, </a:t>
            </a:r>
            <a:r>
              <a:rPr lang="en-CA" dirty="0" err="1" smtClean="0">
                <a:hlinkClick r:id="rId5"/>
              </a:rPr>
              <a:t>Benwerd</a:t>
            </a:r>
            <a:r>
              <a:rPr lang="en-CA" dirty="0" smtClean="0">
                <a:effectLst/>
              </a:rPr>
              <a:t>, Jun 03, 2014</a:t>
            </a:r>
            <a:br>
              <a:rPr lang="en-CA" dirty="0" smtClean="0">
                <a:effectLst/>
              </a:rPr>
            </a:br>
            <a:r>
              <a:rPr lang="en-CA" i="1" dirty="0" smtClean="0">
                <a:effectLst/>
              </a:rPr>
              <a:t>Commentary by Stephen Downes</a:t>
            </a:r>
            <a:r>
              <a:rPr lang="en-CA" dirty="0" smtClean="0">
                <a:effectLst/>
              </a:rPr>
              <a:t> </a:t>
            </a:r>
          </a:p>
          <a:p>
            <a:r>
              <a:rPr lang="en-CA" dirty="0" smtClean="0">
                <a:effectLst/>
              </a:rPr>
              <a:t>Ben Werdmuller may have a </a:t>
            </a:r>
            <a:r>
              <a:rPr lang="en-CA" dirty="0" err="1" smtClean="0">
                <a:effectLst/>
                <a:hlinkClick r:id="rId6"/>
              </a:rPr>
              <a:t>startup</a:t>
            </a:r>
            <a:r>
              <a:rPr lang="en-CA" dirty="0" smtClean="0">
                <a:effectLst/>
              </a:rPr>
              <a:t> invested in the concept, but his view of an </a:t>
            </a:r>
            <a:r>
              <a:rPr lang="en-CA" dirty="0" err="1" smtClean="0">
                <a:effectLst/>
              </a:rPr>
              <a:t>indieweb</a:t>
            </a:r>
            <a:r>
              <a:rPr lang="en-CA" dirty="0" smtClean="0">
                <a:effectLst/>
              </a:rPr>
              <a:t> is sound and something I support (see also, "</a:t>
            </a:r>
            <a:r>
              <a:rPr lang="en-CA" dirty="0" smtClean="0">
                <a:effectLst/>
                <a:hlinkClick r:id="rId7"/>
              </a:rPr>
              <a:t>domain of one's own</a:t>
            </a:r>
            <a:r>
              <a:rPr lang="en-CA" dirty="0" smtClean="0">
                <a:effectLst/>
              </a:rPr>
              <a:t>"). "The idea is simple: instead of everyone giving all their information to a site like Facebook, they keep it themselves, but still get to communicate easily using all of the great user experience discoveries we've made. You can still share </a:t>
            </a:r>
            <a:r>
              <a:rPr lang="en-CA" dirty="0" err="1" smtClean="0">
                <a:effectLst/>
              </a:rPr>
              <a:t>selfies</a:t>
            </a:r>
            <a:r>
              <a:rPr lang="en-CA" dirty="0" smtClean="0">
                <a:effectLst/>
              </a:rPr>
              <a:t>, make friends, listen to music together and share links, but now you do it in a space that's really yours, and that you get to have more control over."</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39</a:t>
            </a:fld>
            <a:endParaRPr lang="en-CA"/>
          </a:p>
        </p:txBody>
      </p:sp>
    </p:spTree>
    <p:extLst>
      <p:ext uri="{BB962C8B-B14F-4D97-AF65-F5344CB8AC3E}">
        <p14:creationId xmlns:p14="http://schemas.microsoft.com/office/powerpoint/2010/main" val="26865814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b="1" dirty="0" smtClean="0">
                <a:hlinkClick r:id="rId3"/>
              </a:rPr>
              <a:t>Demoting Social Silos to Syndication Endpoints</a:t>
            </a:r>
            <a:r>
              <a:rPr lang="en-CA" b="1" dirty="0" smtClean="0"/>
              <a:t> </a:t>
            </a:r>
            <a:r>
              <a:rPr lang="en-CA" dirty="0" smtClean="0"/>
              <a:t>David Wiley discovers </a:t>
            </a:r>
            <a:r>
              <a:rPr lang="en-CA" dirty="0" smtClean="0">
                <a:hlinkClick r:id="rId4"/>
              </a:rPr>
              <a:t>Known</a:t>
            </a:r>
            <a:r>
              <a:rPr lang="en-CA" dirty="0" smtClean="0"/>
              <a:t> and the result is magical. "Known is a publication platform that uses the “</a:t>
            </a:r>
            <a:r>
              <a:rPr lang="en-CA" dirty="0" smtClean="0">
                <a:hlinkClick r:id="rId5"/>
              </a:rPr>
              <a:t>POSSE</a:t>
            </a:r>
            <a:r>
              <a:rPr lang="en-CA" dirty="0" smtClean="0"/>
              <a:t>” publication model, where POSSE stands for “Publish (on your) Own Site, Syndicate Elsewhere”. .. The POSSE model is just beautiful. It represents everything empowering about the Reclaim and Retain work. In fact, the more I wrapped my head around it, the more excited I got." See </a:t>
            </a:r>
            <a:r>
              <a:rPr lang="en-CA" dirty="0" smtClean="0">
                <a:hlinkClick r:id="rId6"/>
              </a:rPr>
              <a:t>more about Known.</a:t>
            </a:r>
            <a:r>
              <a:rPr lang="en-CA" dirty="0" smtClean="0"/>
              <a:t> This is the model - promoted here through everything from </a:t>
            </a:r>
            <a:r>
              <a:rPr lang="en-CA" dirty="0" err="1" smtClean="0">
                <a:hlinkClick r:id="rId7"/>
              </a:rPr>
              <a:t>indiweb</a:t>
            </a:r>
            <a:r>
              <a:rPr lang="en-CA" dirty="0" smtClean="0"/>
              <a:t> to </a:t>
            </a:r>
            <a:r>
              <a:rPr lang="en-CA" dirty="0" smtClean="0">
                <a:hlinkClick r:id="rId8"/>
              </a:rPr>
              <a:t>Diaspora</a:t>
            </a:r>
            <a:r>
              <a:rPr lang="en-CA" dirty="0" smtClean="0"/>
              <a:t> to syndication itself - that we've been taking about here for years. It's the basis for the personal learning environment. It's the basis for mesh networking. Welcome to the future, David. Maybe you want to read </a:t>
            </a:r>
            <a:r>
              <a:rPr lang="en-CA" dirty="0" smtClean="0">
                <a:hlinkClick r:id="rId9"/>
              </a:rPr>
              <a:t>this</a:t>
            </a:r>
            <a:r>
              <a:rPr lang="en-CA" dirty="0" smtClean="0"/>
              <a:t> (and </a:t>
            </a:r>
            <a:r>
              <a:rPr lang="en-CA" dirty="0" smtClean="0">
                <a:hlinkClick r:id="rId10"/>
              </a:rPr>
              <a:t>this</a:t>
            </a:r>
            <a:r>
              <a:rPr lang="en-CA" dirty="0" smtClean="0"/>
              <a:t>) and we can talk about breaking down the silos and building indie learning. Via </a:t>
            </a:r>
            <a:r>
              <a:rPr lang="en-CA" dirty="0" smtClean="0">
                <a:hlinkClick r:id="rId11"/>
              </a:rPr>
              <a:t>Jim Groom</a:t>
            </a:r>
            <a:r>
              <a:rPr lang="en-CA" dirty="0" smtClean="0"/>
              <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40</a:t>
            </a:fld>
            <a:endParaRPr lang="en-CA"/>
          </a:p>
        </p:txBody>
      </p:sp>
    </p:spTree>
    <p:extLst>
      <p:ext uri="{BB962C8B-B14F-4D97-AF65-F5344CB8AC3E}">
        <p14:creationId xmlns:p14="http://schemas.microsoft.com/office/powerpoint/2010/main" val="42515616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Reclaiming Education</a:t>
            </a:r>
            <a:r>
              <a:rPr lang="en-CA" dirty="0" smtClean="0">
                <a:effectLst/>
              </a:rPr>
              <a:t/>
            </a:r>
            <a:br>
              <a:rPr lang="en-CA" dirty="0" smtClean="0">
                <a:effectLst/>
              </a:rPr>
            </a:br>
            <a:r>
              <a:rPr lang="en-CA" dirty="0" smtClean="0">
                <a:hlinkClick r:id="rId4"/>
              </a:rPr>
              <a:t>Jim Groom</a:t>
            </a:r>
            <a:r>
              <a:rPr lang="en-CA" dirty="0" smtClean="0">
                <a:effectLst/>
              </a:rPr>
              <a:t>, </a:t>
            </a:r>
            <a:r>
              <a:rPr lang="en-CA" dirty="0" smtClean="0">
                <a:hlinkClick r:id="rId5"/>
              </a:rPr>
              <a:t>Brian Lamb</a:t>
            </a:r>
            <a:r>
              <a:rPr lang="en-CA" dirty="0" smtClean="0">
                <a:effectLst/>
              </a:rPr>
              <a:t>, </a:t>
            </a:r>
            <a:r>
              <a:rPr lang="en-CA" dirty="0" smtClean="0">
                <a:hlinkClick r:id="rId6"/>
              </a:rPr>
              <a:t>EDUCAUSE Review</a:t>
            </a:r>
            <a:r>
              <a:rPr lang="en-CA" dirty="0" smtClean="0">
                <a:effectLst/>
              </a:rPr>
              <a:t>, Jun 04, 2014</a:t>
            </a:r>
            <a:br>
              <a:rPr lang="en-CA" dirty="0" smtClean="0">
                <a:effectLst/>
              </a:rPr>
            </a:br>
            <a:r>
              <a:rPr lang="en-CA" i="1" dirty="0" smtClean="0">
                <a:effectLst/>
              </a:rPr>
              <a:t>Commentary by Stephen Downes</a:t>
            </a:r>
            <a:r>
              <a:rPr lang="en-CA" dirty="0" smtClean="0">
                <a:effectLst/>
              </a:rPr>
              <a:t> </a:t>
            </a:r>
          </a:p>
          <a:p>
            <a:r>
              <a:rPr lang="en-CA" dirty="0" smtClean="0">
                <a:effectLst/>
              </a:rPr>
              <a:t>I guess everybody knows I'm a fully paid up subscriber to this vision, and I really appreciate Jim Groom and Brian Lamb's statement of it: "Starting now. A technology that allows for limitless reproduction of knowledge resources, instantaneous global sharing and cooperation, and all the powerful benefits of digital manipulation, recombination, and computation must be a '</a:t>
            </a:r>
            <a:r>
              <a:rPr lang="en-CA" dirty="0" smtClean="0">
                <a:effectLst/>
                <a:hlinkClick r:id="rId7"/>
              </a:rPr>
              <a:t>bag of gold</a:t>
            </a:r>
            <a:r>
              <a:rPr lang="en-CA" dirty="0" smtClean="0">
                <a:effectLst/>
              </a:rPr>
              <a:t>' for scholarship and for learning." Be sure to look at the very top of the article for the link to case studies - otherwise you'll miss half of what's there. See also </a:t>
            </a:r>
            <a:r>
              <a:rPr lang="en-CA" dirty="0" smtClean="0">
                <a:effectLst/>
                <a:hlinkClick r:id="rId8"/>
              </a:rPr>
              <a:t>Groom's post</a:t>
            </a:r>
            <a:r>
              <a:rPr lang="en-CA" dirty="0" smtClean="0">
                <a:effectLst/>
              </a:rPr>
              <a:t> on reclaiming innovation, which in turn contains some good videos, including </a:t>
            </a:r>
            <a:r>
              <a:rPr lang="en-CA" dirty="0" smtClean="0">
                <a:effectLst/>
                <a:hlinkClick r:id="rId9"/>
              </a:rPr>
              <a:t>this one</a:t>
            </a:r>
            <a:r>
              <a:rPr lang="en-CA" dirty="0" smtClean="0">
                <a:effectLst/>
              </a:rPr>
              <a:t> from Audrey Watters and Kin Lane. </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41</a:t>
            </a:fld>
            <a:endParaRPr lang="en-CA"/>
          </a:p>
        </p:txBody>
      </p:sp>
    </p:spTree>
    <p:extLst>
      <p:ext uri="{BB962C8B-B14F-4D97-AF65-F5344CB8AC3E}">
        <p14:creationId xmlns:p14="http://schemas.microsoft.com/office/powerpoint/2010/main" val="24978534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Adapt Learning</a:t>
            </a:r>
            <a:r>
              <a:rPr lang="en-CA" dirty="0" smtClean="0">
                <a:effectLst/>
              </a:rPr>
              <a:t/>
            </a:r>
            <a:br>
              <a:rPr lang="en-CA" dirty="0" smtClean="0">
                <a:effectLst/>
              </a:rPr>
            </a:br>
            <a:r>
              <a:rPr lang="en-CA" dirty="0" smtClean="0">
                <a:hlinkClick r:id="rId4"/>
              </a:rPr>
              <a:t>Adapt Learning</a:t>
            </a:r>
            <a:r>
              <a:rPr lang="en-CA" dirty="0" smtClean="0">
                <a:effectLst/>
              </a:rPr>
              <a:t>, Jun 12, 2014</a:t>
            </a:r>
            <a:br>
              <a:rPr lang="en-CA" dirty="0" smtClean="0">
                <a:effectLst/>
              </a:rPr>
            </a:br>
            <a:r>
              <a:rPr lang="en-CA" i="1" dirty="0" smtClean="0">
                <a:effectLst/>
              </a:rPr>
              <a:t>Commentary by Stephen Downes</a:t>
            </a:r>
            <a:r>
              <a:rPr lang="en-CA" dirty="0" smtClean="0">
                <a:effectLst/>
              </a:rPr>
              <a:t> </a:t>
            </a:r>
          </a:p>
          <a:p>
            <a:r>
              <a:rPr lang="en-CA" dirty="0" smtClean="0">
                <a:effectLst/>
              </a:rPr>
              <a:t>Interesting effort devoted to, as their website says, "create, as a community, the leading e-learning authoring tool for producing responsive content... to develop a freely available authoring tool for organisations that wish to develop their own responsive e-learning content... [and] to encourage a large, global community of end users and developers." </a:t>
            </a:r>
            <a:r>
              <a:rPr lang="en-CA" dirty="0" smtClean="0">
                <a:effectLst/>
                <a:hlinkClick r:id="rId5"/>
              </a:rPr>
              <a:t>Version 1.1</a:t>
            </a:r>
            <a:r>
              <a:rPr lang="en-CA" dirty="0" smtClean="0">
                <a:effectLst/>
              </a:rPr>
              <a:t> of their framework has just been released. Interestingly, the code available is all </a:t>
            </a:r>
            <a:r>
              <a:rPr lang="en-CA" dirty="0" err="1" smtClean="0">
                <a:effectLst/>
              </a:rPr>
              <a:t>Javascript</a:t>
            </a:r>
            <a:r>
              <a:rPr lang="en-CA" dirty="0" smtClean="0">
                <a:effectLst/>
              </a:rPr>
              <a:t> and Less (CSS). View the </a:t>
            </a:r>
            <a:r>
              <a:rPr lang="en-CA" dirty="0" smtClean="0">
                <a:effectLst/>
                <a:hlinkClick r:id="rId6"/>
              </a:rPr>
              <a:t>demo here</a:t>
            </a:r>
            <a:r>
              <a:rPr lang="en-CA" dirty="0" smtClean="0">
                <a:effectLst/>
              </a:rPr>
              <a:t>. Adapt is an open source project established by </a:t>
            </a:r>
            <a:r>
              <a:rPr lang="en-CA" dirty="0" smtClean="0">
                <a:effectLst/>
                <a:hlinkClick r:id="rId7"/>
              </a:rPr>
              <a:t>City &amp; Guilds </a:t>
            </a:r>
            <a:r>
              <a:rPr lang="en-CA" dirty="0" err="1" smtClean="0">
                <a:effectLst/>
                <a:hlinkClick r:id="rId7"/>
              </a:rPr>
              <a:t>Kineo</a:t>
            </a:r>
            <a:r>
              <a:rPr lang="en-CA" dirty="0" smtClean="0">
                <a:effectLst/>
              </a:rPr>
              <a:t>, </a:t>
            </a:r>
            <a:r>
              <a:rPr lang="en-CA" dirty="0" smtClean="0">
                <a:effectLst/>
                <a:hlinkClick r:id="rId8"/>
              </a:rPr>
              <a:t>Learning Pool</a:t>
            </a:r>
            <a:r>
              <a:rPr lang="en-CA" dirty="0" smtClean="0">
                <a:effectLst/>
              </a:rPr>
              <a:t> and </a:t>
            </a:r>
            <a:r>
              <a:rPr lang="en-CA" dirty="0" smtClean="0">
                <a:effectLst/>
                <a:hlinkClick r:id="rId9"/>
              </a:rPr>
              <a:t>Sponge UK</a:t>
            </a:r>
            <a:r>
              <a:rPr lang="en-CA" dirty="0" smtClean="0">
                <a:effectLst/>
              </a:rPr>
              <a:t>. </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42</a:t>
            </a:fld>
            <a:endParaRPr lang="en-CA"/>
          </a:p>
        </p:txBody>
      </p:sp>
    </p:spTree>
    <p:extLst>
      <p:ext uri="{BB962C8B-B14F-4D97-AF65-F5344CB8AC3E}">
        <p14:creationId xmlns:p14="http://schemas.microsoft.com/office/powerpoint/2010/main" val="1484598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A Boost for Active Learning</a:t>
            </a:r>
            <a:r>
              <a:rPr lang="en-CA" dirty="0" smtClean="0">
                <a:effectLst/>
              </a:rPr>
              <a:t/>
            </a:r>
            <a:br>
              <a:rPr lang="en-CA" dirty="0" smtClean="0">
                <a:effectLst/>
              </a:rPr>
            </a:br>
            <a:r>
              <a:rPr lang="en-CA" dirty="0" smtClean="0">
                <a:hlinkClick r:id="rId4"/>
              </a:rPr>
              <a:t>Doug Lederman</a:t>
            </a:r>
            <a:r>
              <a:rPr lang="en-CA" dirty="0" smtClean="0">
                <a:effectLst/>
              </a:rPr>
              <a:t>, </a:t>
            </a:r>
            <a:r>
              <a:rPr lang="en-CA" dirty="0" smtClean="0">
                <a:hlinkClick r:id="rId5"/>
              </a:rPr>
              <a:t>Inside Higher Ed</a:t>
            </a:r>
            <a:r>
              <a:rPr lang="en-CA" dirty="0" smtClean="0">
                <a:effectLst/>
              </a:rPr>
              <a:t>, May 14, 2014</a:t>
            </a:r>
            <a:br>
              <a:rPr lang="en-CA" dirty="0" smtClean="0">
                <a:effectLst/>
              </a:rPr>
            </a:br>
            <a:r>
              <a:rPr lang="en-CA" i="1" dirty="0" smtClean="0">
                <a:effectLst/>
              </a:rPr>
              <a:t>Commentary by Stephen Downes</a:t>
            </a:r>
            <a:r>
              <a:rPr lang="en-CA" dirty="0" smtClean="0">
                <a:effectLst/>
              </a:rPr>
              <a:t> </a:t>
            </a:r>
          </a:p>
          <a:p>
            <a:r>
              <a:rPr lang="en-CA" dirty="0" smtClean="0">
                <a:effectLst/>
              </a:rPr>
              <a:t>According to Scott Freeman, the </a:t>
            </a:r>
            <a:r>
              <a:rPr lang="en-CA" dirty="0" err="1" smtClean="0">
                <a:effectLst/>
              </a:rPr>
              <a:t>metastudy</a:t>
            </a:r>
            <a:r>
              <a:rPr lang="en-CA" dirty="0" smtClean="0">
                <a:effectLst/>
              </a:rPr>
              <a:t> he and his colleagues have </a:t>
            </a:r>
            <a:r>
              <a:rPr lang="en-CA" dirty="0" err="1" smtClean="0">
                <a:effectLst/>
              </a:rPr>
              <a:t>published,which</a:t>
            </a:r>
            <a:r>
              <a:rPr lang="en-CA" dirty="0" smtClean="0">
                <a:effectLst/>
              </a:rPr>
              <a:t> is in essence a summary of 225 recent studies, "provides overwhelming evidence that active learning works better than lecture." That may not mean that instructors stop lecturing, he said, "but it shouldn't be about the evidence anymore." </a:t>
            </a:r>
            <a:r>
              <a:rPr lang="en-CA" dirty="0" err="1" smtClean="0">
                <a:effectLst/>
              </a:rPr>
              <a:t>Instructivists</a:t>
            </a:r>
            <a:r>
              <a:rPr lang="en-CA" dirty="0" smtClean="0">
                <a:effectLst/>
              </a:rPr>
              <a:t>, over to you.</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a:t>
            </a:fld>
            <a:endParaRPr lang="en-CA"/>
          </a:p>
        </p:txBody>
      </p:sp>
    </p:spTree>
    <p:extLst>
      <p:ext uri="{BB962C8B-B14F-4D97-AF65-F5344CB8AC3E}">
        <p14:creationId xmlns:p14="http://schemas.microsoft.com/office/powerpoint/2010/main" val="1016623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Under the Hood of Thoughtvectors.net</a:t>
            </a:r>
            <a:r>
              <a:rPr lang="en-CA" dirty="0" smtClean="0">
                <a:effectLst/>
              </a:rPr>
              <a:t/>
            </a:r>
            <a:br>
              <a:rPr lang="en-CA" dirty="0" smtClean="0">
                <a:effectLst/>
              </a:rPr>
            </a:br>
            <a:r>
              <a:rPr lang="en-CA" dirty="0" smtClean="0">
                <a:hlinkClick r:id="rId4"/>
              </a:rPr>
              <a:t>Alan Levine</a:t>
            </a:r>
            <a:r>
              <a:rPr lang="en-CA" dirty="0" smtClean="0">
                <a:effectLst/>
              </a:rPr>
              <a:t>, </a:t>
            </a:r>
            <a:r>
              <a:rPr lang="en-CA" dirty="0" err="1" smtClean="0">
                <a:hlinkClick r:id="rId5"/>
              </a:rPr>
              <a:t>CogDogBlog</a:t>
            </a:r>
            <a:r>
              <a:rPr lang="en-CA" dirty="0" smtClean="0">
                <a:effectLst/>
              </a:rPr>
              <a:t>, Jun 10, 2014</a:t>
            </a:r>
            <a:br>
              <a:rPr lang="en-CA" dirty="0" smtClean="0">
                <a:effectLst/>
              </a:rPr>
            </a:br>
            <a:r>
              <a:rPr lang="en-CA" i="1" dirty="0" smtClean="0">
                <a:effectLst/>
              </a:rPr>
              <a:t>Commentary by Stephen Downes</a:t>
            </a:r>
            <a:r>
              <a:rPr lang="en-CA" dirty="0" smtClean="0">
                <a:effectLst/>
              </a:rPr>
              <a:t> </a:t>
            </a:r>
          </a:p>
          <a:p>
            <a:r>
              <a:rPr lang="en-CA" dirty="0" smtClean="0">
                <a:effectLst/>
              </a:rPr>
              <a:t>Long, technical and very useful post (for those so inclined) on how to set up </a:t>
            </a:r>
            <a:r>
              <a:rPr lang="en-CA" dirty="0" err="1" smtClean="0">
                <a:effectLst/>
              </a:rPr>
              <a:t>cMOOC</a:t>
            </a:r>
            <a:r>
              <a:rPr lang="en-CA" dirty="0" smtClean="0">
                <a:effectLst/>
              </a:rPr>
              <a:t>-style website for your class. It's not an easy read but if you're looking to set something like this up using a WordPress installation, it even has script samples for useful functions (like how to find the RSS feed of a blog given the URL).</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43</a:t>
            </a:fld>
            <a:endParaRPr lang="en-CA"/>
          </a:p>
        </p:txBody>
      </p:sp>
    </p:spTree>
    <p:extLst>
      <p:ext uri="{BB962C8B-B14F-4D97-AF65-F5344CB8AC3E}">
        <p14:creationId xmlns:p14="http://schemas.microsoft.com/office/powerpoint/2010/main" val="2228450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Washington Post, New York Times and Mozilla team up for new Web site comment system</a:t>
            </a:r>
            <a:r>
              <a:rPr lang="en-CA" dirty="0" smtClean="0">
                <a:effectLst/>
              </a:rPr>
              <a:t/>
            </a:r>
            <a:br>
              <a:rPr lang="en-CA" dirty="0" smtClean="0">
                <a:effectLst/>
              </a:rPr>
            </a:br>
            <a:r>
              <a:rPr lang="en-CA" dirty="0" smtClean="0">
                <a:hlinkClick r:id="rId4"/>
              </a:rPr>
              <a:t>Paul </a:t>
            </a:r>
            <a:r>
              <a:rPr lang="en-CA" dirty="0" err="1" smtClean="0">
                <a:hlinkClick r:id="rId4"/>
              </a:rPr>
              <a:t>Farhi</a:t>
            </a:r>
            <a:r>
              <a:rPr lang="en-CA" dirty="0" smtClean="0">
                <a:effectLst/>
              </a:rPr>
              <a:t>, </a:t>
            </a:r>
            <a:r>
              <a:rPr lang="en-CA" dirty="0" smtClean="0">
                <a:hlinkClick r:id="rId5"/>
              </a:rPr>
              <a:t>Washington Post</a:t>
            </a:r>
            <a:r>
              <a:rPr lang="en-CA" dirty="0" smtClean="0">
                <a:effectLst/>
              </a:rPr>
              <a:t>, Jun 20, 2014</a:t>
            </a:r>
            <a:br>
              <a:rPr lang="en-CA" dirty="0" smtClean="0">
                <a:effectLst/>
              </a:rPr>
            </a:br>
            <a:r>
              <a:rPr lang="en-CA" i="1" dirty="0" smtClean="0">
                <a:effectLst/>
              </a:rPr>
              <a:t>Commentary by Stephen Downes</a:t>
            </a:r>
            <a:r>
              <a:rPr lang="en-CA" dirty="0" smtClean="0">
                <a:effectLst/>
              </a:rPr>
              <a:t> </a:t>
            </a:r>
          </a:p>
          <a:p>
            <a:r>
              <a:rPr lang="en-CA" dirty="0" smtClean="0">
                <a:effectLst/>
              </a:rPr>
              <a:t>I want this: "The Washington Post, the New York Times and software developer Mozilla will team up to create digital tools that will make it easier for readers to post comments and photos on news sites and to interact with journalists and each other." People complain about the </a:t>
            </a:r>
            <a:r>
              <a:rPr lang="en-CA" dirty="0" err="1" smtClean="0">
                <a:effectLst/>
              </a:rPr>
              <a:t>gRSShopper</a:t>
            </a:r>
            <a:r>
              <a:rPr lang="en-CA" dirty="0" smtClean="0">
                <a:effectLst/>
              </a:rPr>
              <a:t> comment system more than anything else, but I've resisted focusing my energies on developing a centralized system. But this (as compared to the extant </a:t>
            </a:r>
            <a:r>
              <a:rPr lang="en-CA" dirty="0" err="1" smtClean="0">
                <a:effectLst/>
                <a:hlinkClick r:id="rId6"/>
              </a:rPr>
              <a:t>Disqus</a:t>
            </a:r>
            <a:r>
              <a:rPr lang="en-CA" dirty="0" smtClean="0">
                <a:effectLst/>
              </a:rPr>
              <a:t> system) might be the ticket. </a:t>
            </a:r>
            <a:r>
              <a:rPr lang="en-CA" dirty="0" smtClean="0">
                <a:effectLst/>
                <a:hlinkClick r:id="rId7"/>
              </a:rPr>
              <a:t>More commentary</a:t>
            </a:r>
            <a:r>
              <a:rPr lang="en-CA" dirty="0" smtClean="0">
                <a:effectLst/>
              </a:rPr>
              <a:t>: “The complicated thing about this is it’s going to be a lot of different pieces that need to be interoperable, and not just once, but across the web.” Mathew Ingram writes that it "</a:t>
            </a:r>
            <a:r>
              <a:rPr lang="en-CA" dirty="0" smtClean="0">
                <a:effectLst/>
                <a:hlinkClick r:id="rId8"/>
              </a:rPr>
              <a:t>sounds a little like an open-source version of </a:t>
            </a:r>
            <a:r>
              <a:rPr lang="en-CA" dirty="0" err="1" smtClean="0">
                <a:effectLst/>
                <a:hlinkClick r:id="rId8"/>
              </a:rPr>
              <a:t>Kinja</a:t>
            </a:r>
            <a:r>
              <a:rPr lang="en-CA" dirty="0" smtClean="0">
                <a:effectLst/>
              </a:rPr>
              <a:t>." More from </a:t>
            </a:r>
            <a:r>
              <a:rPr lang="en-CA" dirty="0" err="1" smtClean="0">
                <a:effectLst/>
                <a:hlinkClick r:id="rId9"/>
              </a:rPr>
              <a:t>Poynter</a:t>
            </a:r>
            <a:r>
              <a:rPr lang="en-CA" dirty="0" smtClean="0">
                <a:effectLst/>
              </a:rPr>
              <a:t>, </a:t>
            </a:r>
            <a:r>
              <a:rPr lang="en-CA" dirty="0" smtClean="0">
                <a:effectLst/>
                <a:hlinkClick r:id="rId10"/>
              </a:rPr>
              <a:t>Dave </a:t>
            </a:r>
            <a:r>
              <a:rPr lang="en-CA" dirty="0" err="1" smtClean="0">
                <a:effectLst/>
                <a:hlinkClick r:id="rId10"/>
              </a:rPr>
              <a:t>Winer</a:t>
            </a:r>
            <a:r>
              <a:rPr lang="en-CA" dirty="0" smtClean="0">
                <a:effectLst/>
              </a:rPr>
              <a:t> (who argues for a more distributed system), </a:t>
            </a:r>
            <a:r>
              <a:rPr lang="en-CA" dirty="0" err="1" smtClean="0">
                <a:effectLst/>
                <a:hlinkClick r:id="rId11"/>
              </a:rPr>
              <a:t>Denovati</a:t>
            </a:r>
            <a:r>
              <a:rPr lang="en-CA" dirty="0" smtClean="0">
                <a:effectLst/>
              </a:rPr>
              <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44</a:t>
            </a:fld>
            <a:endParaRPr lang="en-CA"/>
          </a:p>
        </p:txBody>
      </p:sp>
    </p:spTree>
    <p:extLst>
      <p:ext uri="{BB962C8B-B14F-4D97-AF65-F5344CB8AC3E}">
        <p14:creationId xmlns:p14="http://schemas.microsoft.com/office/powerpoint/2010/main" val="6376718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Beyond the stack</a:t>
            </a:r>
            <a:r>
              <a:rPr lang="en-CA" dirty="0" smtClean="0">
                <a:effectLst/>
              </a:rPr>
              <a:t/>
            </a:r>
            <a:br>
              <a:rPr lang="en-CA" dirty="0" smtClean="0">
                <a:effectLst/>
              </a:rPr>
            </a:br>
            <a:r>
              <a:rPr lang="en-CA" dirty="0" smtClean="0">
                <a:hlinkClick r:id="rId4"/>
              </a:rPr>
              <a:t>Mike </a:t>
            </a:r>
            <a:r>
              <a:rPr lang="en-CA" dirty="0" err="1" smtClean="0">
                <a:hlinkClick r:id="rId4"/>
              </a:rPr>
              <a:t>Loukides</a:t>
            </a:r>
            <a:r>
              <a:rPr lang="en-CA" dirty="0" smtClean="0">
                <a:effectLst/>
              </a:rPr>
              <a:t>, </a:t>
            </a:r>
            <a:r>
              <a:rPr lang="en-CA" dirty="0" smtClean="0">
                <a:hlinkClick r:id="rId5"/>
              </a:rPr>
              <a:t>O'Reilly Radar</a:t>
            </a:r>
            <a:r>
              <a:rPr lang="en-CA" dirty="0" smtClean="0">
                <a:effectLst/>
              </a:rPr>
              <a:t>, May 30, 2014</a:t>
            </a:r>
            <a:br>
              <a:rPr lang="en-CA" dirty="0" smtClean="0">
                <a:effectLst/>
              </a:rPr>
            </a:br>
            <a:r>
              <a:rPr lang="en-CA" i="1" dirty="0" smtClean="0">
                <a:effectLst/>
              </a:rPr>
              <a:t>Commentary by Stephen Downes</a:t>
            </a:r>
            <a:r>
              <a:rPr lang="en-CA" dirty="0" smtClean="0">
                <a:effectLst/>
              </a:rPr>
              <a:t> </a:t>
            </a:r>
          </a:p>
          <a:p>
            <a:r>
              <a:rPr lang="en-CA" dirty="0" smtClean="0">
                <a:effectLst/>
              </a:rPr>
              <a:t>One of the interesting 'behind the scenes' things about the new MOOC platforms is the way they're built: </a:t>
            </a:r>
            <a:r>
              <a:rPr lang="en-CA" dirty="0" smtClean="0">
                <a:effectLst/>
                <a:hlinkClick r:id="rId6"/>
              </a:rPr>
              <a:t>distributed computing</a:t>
            </a:r>
            <a:r>
              <a:rPr lang="en-CA" dirty="0" smtClean="0">
                <a:effectLst/>
              </a:rPr>
              <a:t>. Coursera, for example, </a:t>
            </a:r>
            <a:r>
              <a:rPr lang="en-CA" dirty="0" smtClean="0">
                <a:effectLst/>
                <a:hlinkClick r:id="rId7"/>
              </a:rPr>
              <a:t>relies</a:t>
            </a:r>
            <a:r>
              <a:rPr lang="en-CA" dirty="0" smtClean="0">
                <a:effectLst/>
              </a:rPr>
              <a:t> on Amazon Web Services (AWS). </a:t>
            </a:r>
            <a:r>
              <a:rPr lang="en-CA" dirty="0" err="1" smtClean="0">
                <a:effectLst/>
              </a:rPr>
              <a:t>EdX's</a:t>
            </a:r>
            <a:r>
              <a:rPr lang="en-CA" dirty="0" smtClean="0">
                <a:effectLst/>
              </a:rPr>
              <a:t> default distribution </a:t>
            </a:r>
            <a:r>
              <a:rPr lang="en-CA" dirty="0" smtClean="0">
                <a:effectLst/>
                <a:hlinkClick r:id="rId8"/>
              </a:rPr>
              <a:t>also</a:t>
            </a:r>
            <a:r>
              <a:rPr lang="en-CA" dirty="0" smtClean="0">
                <a:effectLst/>
              </a:rPr>
              <a:t> uses AWS. As </a:t>
            </a:r>
            <a:r>
              <a:rPr lang="en-CA" dirty="0" err="1" smtClean="0">
                <a:effectLst/>
              </a:rPr>
              <a:t>tghe</a:t>
            </a:r>
            <a:r>
              <a:rPr lang="en-CA" dirty="0" smtClean="0">
                <a:effectLst/>
              </a:rPr>
              <a:t> article states, "A new toolset has grown up to support the development of massively distributed applications. We call this new toolset the Distributed Developer’s Stack (DDS)." This article is a good overview of the new paradigm.</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45</a:t>
            </a:fld>
            <a:endParaRPr lang="en-CA"/>
          </a:p>
        </p:txBody>
      </p:sp>
    </p:spTree>
    <p:extLst>
      <p:ext uri="{BB962C8B-B14F-4D97-AF65-F5344CB8AC3E}">
        <p14:creationId xmlns:p14="http://schemas.microsoft.com/office/powerpoint/2010/main" val="17171048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What is Schema.org?</a:t>
            </a:r>
            <a:r>
              <a:rPr lang="en-CA" dirty="0" smtClean="0">
                <a:effectLst/>
              </a:rPr>
              <a:t/>
            </a:r>
            <a:br>
              <a:rPr lang="en-CA" dirty="0" smtClean="0">
                <a:effectLst/>
              </a:rPr>
            </a:br>
            <a:r>
              <a:rPr lang="en-CA" dirty="0" smtClean="0">
                <a:hlinkClick r:id="rId4"/>
              </a:rPr>
              <a:t>Phil Barker</a:t>
            </a:r>
            <a:r>
              <a:rPr lang="en-CA" dirty="0" smtClean="0">
                <a:effectLst/>
              </a:rPr>
              <a:t>, </a:t>
            </a:r>
            <a:r>
              <a:rPr lang="en-CA" dirty="0" smtClean="0">
                <a:hlinkClick r:id="rId5"/>
              </a:rPr>
              <a:t>Lorna M. Campbell</a:t>
            </a:r>
            <a:r>
              <a:rPr lang="en-CA" dirty="0" smtClean="0">
                <a:effectLst/>
              </a:rPr>
              <a:t>, </a:t>
            </a:r>
            <a:r>
              <a:rPr lang="en-CA" dirty="0" smtClean="0">
                <a:hlinkClick r:id="rId6"/>
              </a:rPr>
              <a:t>CETIS</a:t>
            </a:r>
            <a:r>
              <a:rPr lang="en-CA" dirty="0" smtClean="0">
                <a:effectLst/>
              </a:rPr>
              <a:t>, Jun 06, 2014</a:t>
            </a:r>
            <a:br>
              <a:rPr lang="en-CA" dirty="0" smtClean="0">
                <a:effectLst/>
              </a:rPr>
            </a:br>
            <a:r>
              <a:rPr lang="en-CA" i="1" dirty="0" smtClean="0">
                <a:effectLst/>
              </a:rPr>
              <a:t>Commentary by Stephen Downes</a:t>
            </a:r>
            <a:r>
              <a:rPr lang="en-CA" dirty="0" smtClean="0">
                <a:effectLst/>
              </a:rPr>
              <a:t> </a:t>
            </a:r>
          </a:p>
          <a:p>
            <a:r>
              <a:rPr lang="en-CA" dirty="0" smtClean="0">
                <a:effectLst/>
              </a:rPr>
              <a:t>Schema.org has been around for a while. But if you're not familiar with it, and need to know about web page indexing on a technical level, this is an important read. "Schema.org is a joint initiative of the search engines Google, Bing, Yahoo and </a:t>
            </a:r>
            <a:r>
              <a:rPr lang="en-CA" dirty="0" err="1" smtClean="0">
                <a:effectLst/>
              </a:rPr>
              <a:t>Yandex</a:t>
            </a:r>
            <a:r>
              <a:rPr lang="en-CA" dirty="0" smtClean="0">
                <a:effectLst/>
              </a:rPr>
              <a:t> aimed at making it easier to index web pages... This briefing describes schema.org for a technical audience. It is aimed at people who may want to implement schema.org markup in websites or other tools they build but who wish to know more about the technical approach behind schema.org and how to implement it."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46</a:t>
            </a:fld>
            <a:endParaRPr lang="en-CA"/>
          </a:p>
        </p:txBody>
      </p:sp>
    </p:spTree>
    <p:extLst>
      <p:ext uri="{BB962C8B-B14F-4D97-AF65-F5344CB8AC3E}">
        <p14:creationId xmlns:p14="http://schemas.microsoft.com/office/powerpoint/2010/main" val="26307743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Bitnami</a:t>
            </a:r>
            <a:r>
              <a:rPr lang="en-CA" dirty="0" smtClean="0">
                <a:effectLst/>
              </a:rPr>
              <a:t/>
            </a:r>
            <a:br>
              <a:rPr lang="en-CA" dirty="0" smtClean="0">
                <a:effectLst/>
              </a:rPr>
            </a:br>
            <a:r>
              <a:rPr lang="en-CA" dirty="0" err="1" smtClean="0">
                <a:hlinkClick r:id="rId4"/>
              </a:rPr>
              <a:t>Bitnami</a:t>
            </a:r>
            <a:r>
              <a:rPr lang="en-CA" dirty="0" smtClean="0">
                <a:effectLst/>
              </a:rPr>
              <a:t>, May 15,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very nice. "Bitnami is an app store for server software. Install your favorite applications in your own servers or </a:t>
            </a:r>
            <a:r>
              <a:rPr lang="en-CA" dirty="0" smtClean="0">
                <a:effectLst/>
                <a:hlinkClick r:id="rId5"/>
              </a:rPr>
              <a:t>run them in the cloud</a:t>
            </a:r>
            <a:r>
              <a:rPr lang="en-CA" dirty="0" smtClean="0">
                <a:effectLst/>
              </a:rPr>
              <a:t>. Select one app to get started or </a:t>
            </a:r>
            <a:r>
              <a:rPr lang="en-CA" dirty="0" smtClean="0">
                <a:effectLst/>
                <a:hlinkClick r:id="rId6"/>
              </a:rPr>
              <a:t>learn more</a:t>
            </a:r>
            <a:r>
              <a:rPr lang="en-CA" dirty="0" smtClean="0">
                <a:effectLst/>
              </a:rPr>
              <a:t> about what makes Bitnami special." No, it's not free (of course). There are demo modes, but they're short-lived. For your own cloud server you'll need to enter your Amazon Web Service credentials.</a:t>
            </a:r>
          </a:p>
          <a:p>
            <a:r>
              <a:rPr lang="en-CA" dirty="0" smtClean="0">
                <a:effectLst/>
              </a:rPr>
              <a:t/>
            </a:r>
            <a:br>
              <a:rPr lang="en-CA" dirty="0" smtClean="0">
                <a:effectLst/>
              </a:rPr>
            </a:br>
            <a:r>
              <a:rPr lang="en-CA" dirty="0" smtClean="0">
                <a:effectLst/>
              </a:rPr>
              <a:t>For more on this, see this </a:t>
            </a:r>
            <a:r>
              <a:rPr lang="en-CA" dirty="0" smtClean="0">
                <a:effectLst/>
                <a:hlinkClick r:id="rId7"/>
              </a:rPr>
              <a:t>great post from Jim Groom</a:t>
            </a:r>
            <a:r>
              <a:rPr lang="en-CA" dirty="0" smtClean="0">
                <a:effectLst/>
              </a:rPr>
              <a:t> outlining how he created a Ghost service. He describes how it works: "AWS provides a relatively easy way to install an application like Ghost, which has unique server dependencies, by tapping into Amazon’s marketplace of </a:t>
            </a:r>
            <a:r>
              <a:rPr lang="en-CA" dirty="0" smtClean="0">
                <a:effectLst/>
                <a:hlinkClick r:id="rId8"/>
              </a:rPr>
              <a:t>Community Images</a:t>
            </a:r>
            <a:r>
              <a:rPr lang="en-CA" dirty="0" smtClean="0">
                <a:effectLst/>
              </a:rPr>
              <a:t>. These are searchable, virtualized packages that take care of all the server settings for a given application, enabling you to get up and running quickly and easily."</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47</a:t>
            </a:fld>
            <a:endParaRPr lang="en-CA"/>
          </a:p>
        </p:txBody>
      </p:sp>
    </p:spTree>
    <p:extLst>
      <p:ext uri="{BB962C8B-B14F-4D97-AF65-F5344CB8AC3E}">
        <p14:creationId xmlns:p14="http://schemas.microsoft.com/office/powerpoint/2010/main" val="15308932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Out in the Open: The Tiny Box That Lets You Take Your Data Back From Google</a:t>
            </a:r>
            <a:r>
              <a:rPr lang="en-CA" dirty="0" smtClean="0">
                <a:effectLst/>
              </a:rPr>
              <a:t/>
            </a:r>
            <a:br>
              <a:rPr lang="en-CA" dirty="0" smtClean="0">
                <a:effectLst/>
              </a:rPr>
            </a:br>
            <a:r>
              <a:rPr lang="en-CA" dirty="0" err="1" smtClean="0">
                <a:hlinkClick r:id="rId4"/>
              </a:rPr>
              <a:t>Klint</a:t>
            </a:r>
            <a:r>
              <a:rPr lang="en-CA" dirty="0" smtClean="0">
                <a:hlinkClick r:id="rId4"/>
              </a:rPr>
              <a:t> Finley</a:t>
            </a:r>
            <a:r>
              <a:rPr lang="en-CA" dirty="0" smtClean="0">
                <a:effectLst/>
              </a:rPr>
              <a:t>, </a:t>
            </a:r>
            <a:r>
              <a:rPr lang="en-CA" dirty="0" smtClean="0">
                <a:hlinkClick r:id="rId5"/>
              </a:rPr>
              <a:t>Wired</a:t>
            </a:r>
            <a:r>
              <a:rPr lang="en-CA" dirty="0" smtClean="0">
                <a:effectLst/>
              </a:rPr>
              <a:t>, May 12, 2014</a:t>
            </a:r>
            <a:br>
              <a:rPr lang="en-CA" dirty="0" smtClean="0">
                <a:effectLst/>
              </a:rPr>
            </a:br>
            <a:r>
              <a:rPr lang="en-CA" i="1" dirty="0" smtClean="0">
                <a:effectLst/>
              </a:rPr>
              <a:t>Commentary by Stephen Downes</a:t>
            </a:r>
            <a:r>
              <a:rPr lang="en-CA" dirty="0" smtClean="0">
                <a:effectLst/>
              </a:rPr>
              <a:t> </a:t>
            </a:r>
          </a:p>
          <a:p>
            <a:r>
              <a:rPr lang="en-CA" dirty="0" smtClean="0">
                <a:effectLst/>
              </a:rPr>
              <a:t>This article is basically a plug for a </a:t>
            </a:r>
            <a:r>
              <a:rPr lang="en-CA" dirty="0" err="1" smtClean="0">
                <a:effectLst/>
              </a:rPr>
              <a:t>kickstarter</a:t>
            </a:r>
            <a:r>
              <a:rPr lang="en-CA" dirty="0" smtClean="0">
                <a:effectLst/>
              </a:rPr>
              <a:t> product (pretty much everything in Wired is </a:t>
            </a:r>
            <a:r>
              <a:rPr lang="en-CA" dirty="0" smtClean="0">
                <a:effectLst/>
                <a:hlinkClick r:id="rId6"/>
              </a:rPr>
              <a:t>native advertising</a:t>
            </a:r>
            <a:r>
              <a:rPr lang="en-CA" dirty="0" smtClean="0">
                <a:effectLst/>
              </a:rPr>
              <a:t> these days) but the concept is sound and a (more affordable) product like this will eventually </a:t>
            </a:r>
            <a:r>
              <a:rPr lang="en-CA" dirty="0" err="1" smtClean="0">
                <a:effectLst/>
              </a:rPr>
              <a:t>bei</a:t>
            </a:r>
            <a:r>
              <a:rPr lang="en-CA" dirty="0" smtClean="0">
                <a:effectLst/>
              </a:rPr>
              <a:t> in most homes, "a personal web server preloaded with open source software that lets you run your own web services from your home network–and run them with relative ease."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48</a:t>
            </a:fld>
            <a:endParaRPr lang="en-CA"/>
          </a:p>
        </p:txBody>
      </p:sp>
    </p:spTree>
    <p:extLst>
      <p:ext uri="{BB962C8B-B14F-4D97-AF65-F5344CB8AC3E}">
        <p14:creationId xmlns:p14="http://schemas.microsoft.com/office/powerpoint/2010/main" val="284473411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The 10 Things You Should Include In Your Website</a:t>
            </a:r>
            <a:r>
              <a:rPr lang="en-CA" dirty="0" smtClean="0">
                <a:effectLst/>
              </a:rPr>
              <a:t/>
            </a:r>
            <a:br>
              <a:rPr lang="en-CA" dirty="0" smtClean="0">
                <a:effectLst/>
              </a:rPr>
            </a:br>
            <a:r>
              <a:rPr lang="en-CA" dirty="0" smtClean="0">
                <a:hlinkClick r:id="rId4"/>
              </a:rPr>
              <a:t>Amit Agarwal</a:t>
            </a:r>
            <a:r>
              <a:rPr lang="en-CA" dirty="0" smtClean="0">
                <a:effectLst/>
              </a:rPr>
              <a:t>, </a:t>
            </a:r>
            <a:r>
              <a:rPr lang="en-CA" dirty="0" smtClean="0">
                <a:hlinkClick r:id="rId5"/>
              </a:rPr>
              <a:t>Digital Inspiration</a:t>
            </a:r>
            <a:r>
              <a:rPr lang="en-CA" dirty="0" smtClean="0">
                <a:effectLst/>
              </a:rPr>
              <a:t>, Jun 25, 2014</a:t>
            </a:r>
            <a:br>
              <a:rPr lang="en-CA" dirty="0" smtClean="0">
                <a:effectLst/>
              </a:rPr>
            </a:br>
            <a:r>
              <a:rPr lang="en-CA" i="1" dirty="0" smtClean="0">
                <a:effectLst/>
              </a:rPr>
              <a:t>Commentary by Stephen Downes</a:t>
            </a:r>
            <a:r>
              <a:rPr lang="en-CA" dirty="0" smtClean="0">
                <a:effectLst/>
              </a:rPr>
              <a:t> </a:t>
            </a:r>
          </a:p>
          <a:p>
            <a:r>
              <a:rPr lang="en-CA" dirty="0" smtClean="0">
                <a:effectLst/>
              </a:rPr>
              <a:t>Oh, I </a:t>
            </a:r>
            <a:r>
              <a:rPr lang="en-CA" i="1" dirty="0" smtClean="0">
                <a:effectLst/>
              </a:rPr>
              <a:t>hate</a:t>
            </a:r>
            <a:r>
              <a:rPr lang="en-CA" dirty="0" smtClean="0">
                <a:effectLst/>
              </a:rPr>
              <a:t> list-based </a:t>
            </a:r>
            <a:r>
              <a:rPr lang="en-CA" dirty="0" smtClean="0">
                <a:effectLst/>
                <a:hlinkClick r:id="rId6"/>
              </a:rPr>
              <a:t>click-bait</a:t>
            </a:r>
            <a:r>
              <a:rPr lang="en-CA" dirty="0" smtClean="0">
                <a:effectLst/>
              </a:rPr>
              <a:t> articles ('</a:t>
            </a:r>
            <a:r>
              <a:rPr lang="en-CA" dirty="0" err="1" smtClean="0">
                <a:effectLst/>
              </a:rPr>
              <a:t>listicles</a:t>
            </a:r>
            <a:r>
              <a:rPr lang="en-CA" dirty="0" smtClean="0">
                <a:effectLst/>
              </a:rPr>
              <a:t>') because they're just so much filler. But like a speckled trout I clicked on </a:t>
            </a:r>
            <a:r>
              <a:rPr lang="en-CA" dirty="0" smtClean="0">
                <a:effectLst/>
                <a:hlinkClick r:id="rId7"/>
              </a:rPr>
              <a:t>this</a:t>
            </a:r>
            <a:r>
              <a:rPr lang="en-CA" dirty="0" smtClean="0">
                <a:effectLst/>
              </a:rPr>
              <a:t> one to see if I was on the list of '25 of the Best RSS Feeds for Educators' (spoiler: I'm not) and from that followed a link to </a:t>
            </a:r>
            <a:r>
              <a:rPr lang="en-CA" i="1" dirty="0" smtClean="0">
                <a:effectLst/>
              </a:rPr>
              <a:t>another</a:t>
            </a:r>
            <a:r>
              <a:rPr lang="en-CA" dirty="0" smtClean="0">
                <a:effectLst/>
              </a:rPr>
              <a:t> </a:t>
            </a:r>
            <a:r>
              <a:rPr lang="en-CA" dirty="0" err="1" smtClean="0">
                <a:effectLst/>
              </a:rPr>
              <a:t>listicle</a:t>
            </a:r>
            <a:r>
              <a:rPr lang="en-CA" dirty="0" smtClean="0">
                <a:effectLst/>
              </a:rPr>
              <a:t>, this one on ten things you should include in your website. This is actually a pretty good list, will make your site mobile-friendlier, and I especially like the idea of a </a:t>
            </a:r>
            <a:r>
              <a:rPr lang="en-CA" dirty="0" smtClean="0">
                <a:effectLst/>
                <a:hlinkClick r:id="rId8"/>
              </a:rPr>
              <a:t>humans.txt</a:t>
            </a:r>
            <a:r>
              <a:rPr lang="en-CA" dirty="0" smtClean="0">
                <a:effectLst/>
              </a:rPr>
              <a:t> file.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49</a:t>
            </a:fld>
            <a:endParaRPr lang="en-CA"/>
          </a:p>
        </p:txBody>
      </p:sp>
    </p:spTree>
    <p:extLst>
      <p:ext uri="{BB962C8B-B14F-4D97-AF65-F5344CB8AC3E}">
        <p14:creationId xmlns:p14="http://schemas.microsoft.com/office/powerpoint/2010/main" val="378419760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Visualizing my understanding of </a:t>
            </a:r>
            <a:r>
              <a:rPr lang="en-CA" b="1" dirty="0" err="1" smtClean="0">
                <a:effectLst/>
                <a:hlinkClick r:id="rId3"/>
              </a:rPr>
              <a:t>connectivism</a:t>
            </a:r>
            <a:r>
              <a:rPr lang="en-CA" dirty="0" smtClean="0">
                <a:effectLst/>
              </a:rPr>
              <a:t/>
            </a:r>
            <a:br>
              <a:rPr lang="en-CA" dirty="0" smtClean="0">
                <a:effectLst/>
              </a:rPr>
            </a:br>
            <a:r>
              <a:rPr lang="en-CA" dirty="0" smtClean="0">
                <a:hlinkClick r:id="rId4"/>
              </a:rPr>
              <a:t>Matthias Melcher</a:t>
            </a:r>
            <a:r>
              <a:rPr lang="en-CA" dirty="0" smtClean="0">
                <a:effectLst/>
              </a:rPr>
              <a:t>, </a:t>
            </a:r>
            <a:r>
              <a:rPr lang="en-CA" dirty="0" smtClean="0">
                <a:hlinkClick r:id="rId5"/>
              </a:rPr>
              <a:t>x28’s new Blog</a:t>
            </a:r>
            <a:r>
              <a:rPr lang="en-CA" dirty="0" smtClean="0">
                <a:effectLst/>
              </a:rPr>
              <a:t>, May 01, 2014</a:t>
            </a:r>
            <a:br>
              <a:rPr lang="en-CA" dirty="0" smtClean="0">
                <a:effectLst/>
              </a:rPr>
            </a:br>
            <a:r>
              <a:rPr lang="en-CA" i="1" dirty="0" smtClean="0">
                <a:effectLst/>
              </a:rPr>
              <a:t>Commentary by Stephen Downes</a:t>
            </a:r>
            <a:r>
              <a:rPr lang="en-CA" dirty="0" smtClean="0">
                <a:effectLst/>
              </a:rPr>
              <a:t> </a:t>
            </a:r>
          </a:p>
          <a:p>
            <a:r>
              <a:rPr lang="en-CA" dirty="0" err="1" smtClean="0">
                <a:effectLst/>
              </a:rPr>
              <a:t>Connectivism</a:t>
            </a:r>
            <a:r>
              <a:rPr lang="en-CA" dirty="0" smtClean="0">
                <a:effectLst/>
              </a:rPr>
              <a:t>, as I describe it, suggests that there are different types of knowing networks. A human neural network is one. A society (or social network) is another. A neural net computer program is another. So far so good. But Geoff Cain asks the question: "how are these related? The </a:t>
            </a:r>
            <a:r>
              <a:rPr lang="en-CA" dirty="0" smtClean="0">
                <a:effectLst/>
                <a:hlinkClick r:id="rId6"/>
              </a:rPr>
              <a:t>recent</a:t>
            </a:r>
            <a:r>
              <a:rPr lang="en-CA" dirty="0" smtClean="0">
                <a:effectLst/>
              </a:rPr>
              <a:t> criticisms show that it is difficult to reconcile these two." I would point out that there is no particular </a:t>
            </a:r>
            <a:r>
              <a:rPr lang="en-CA" i="1" dirty="0" smtClean="0">
                <a:effectLst/>
              </a:rPr>
              <a:t>requirement</a:t>
            </a:r>
            <a:r>
              <a:rPr lang="en-CA" dirty="0" smtClean="0">
                <a:effectLst/>
              </a:rPr>
              <a:t> that they be reconciled. It would be nice for us if they did, but it's not </a:t>
            </a:r>
            <a:r>
              <a:rPr lang="en-CA" i="1" dirty="0" smtClean="0">
                <a:effectLst/>
              </a:rPr>
              <a:t>a priori</a:t>
            </a:r>
            <a:r>
              <a:rPr lang="en-CA" dirty="0" smtClean="0">
                <a:effectLst/>
              </a:rPr>
              <a:t> necessary.</a:t>
            </a:r>
          </a:p>
          <a:p>
            <a:r>
              <a:rPr lang="en-CA" dirty="0" smtClean="0">
                <a:effectLst/>
              </a:rPr>
              <a:t/>
            </a:r>
            <a:br>
              <a:rPr lang="en-CA" dirty="0" smtClean="0">
                <a:effectLst/>
              </a:rPr>
            </a:br>
            <a:r>
              <a:rPr lang="en-CA" dirty="0" smtClean="0">
                <a:effectLst/>
              </a:rPr>
              <a:t>I think there are two answers, which I'll call 'the Downes answer' and 'the Siemens answer' because I've talked mostly about one and George has talked mostly about the other. These two are not mutually exclusive, they might both be true, and (probably) elements of both of them are, as they vary mostly from the perspective of point of view as opposed to postulation of a different causal mechanism.</a:t>
            </a:r>
          </a:p>
          <a:p>
            <a:r>
              <a:rPr lang="en-CA" dirty="0" smtClean="0">
                <a:effectLst/>
              </a:rPr>
              <a:t/>
            </a:r>
            <a:br>
              <a:rPr lang="en-CA" dirty="0" smtClean="0">
                <a:effectLst/>
              </a:rPr>
            </a:br>
            <a:r>
              <a:rPr lang="en-CA" dirty="0" smtClean="0">
                <a:effectLst/>
              </a:rPr>
              <a:t>The Siemens answer is multimodal extension. The networks reach out and integrate with each other. Thus, for example, a concept might be contained partially in a human brain but the full extension of the concept might extend beyond the network of neurons to include, and interact with (as part of the same network) extra-neural entities (like computers, other people, and the like).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51</a:t>
            </a:fld>
            <a:endParaRPr lang="en-CA"/>
          </a:p>
        </p:txBody>
      </p:sp>
    </p:spTree>
    <p:extLst>
      <p:ext uri="{BB962C8B-B14F-4D97-AF65-F5344CB8AC3E}">
        <p14:creationId xmlns:p14="http://schemas.microsoft.com/office/powerpoint/2010/main" val="13399385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The Downes answer is pattern recognition (yes </a:t>
            </a:r>
            <a:r>
              <a:rPr lang="en-CA" dirty="0" err="1" smtClean="0">
                <a:effectLst/>
              </a:rPr>
              <a:t>yes</a:t>
            </a:r>
            <a:r>
              <a:rPr lang="en-CA" dirty="0" smtClean="0">
                <a:effectLst/>
              </a:rPr>
              <a:t> I </a:t>
            </a:r>
            <a:r>
              <a:rPr lang="en-CA" i="1" dirty="0" smtClean="0">
                <a:effectLst/>
              </a:rPr>
              <a:t>know</a:t>
            </a:r>
            <a:r>
              <a:rPr lang="en-CA" dirty="0" smtClean="0">
                <a:effectLst/>
              </a:rPr>
              <a:t> William Gibson wrote a </a:t>
            </a:r>
            <a:r>
              <a:rPr lang="en-CA" dirty="0" smtClean="0">
                <a:effectLst/>
                <a:hlinkClick r:id="rId3"/>
              </a:rPr>
              <a:t>book</a:t>
            </a:r>
            <a:r>
              <a:rPr lang="en-CA" dirty="0" smtClean="0">
                <a:effectLst/>
              </a:rPr>
              <a:t> of that name, and that the concept is </a:t>
            </a:r>
            <a:r>
              <a:rPr lang="en-CA" dirty="0" smtClean="0">
                <a:effectLst/>
                <a:hlinkClick r:id="rId4"/>
              </a:rPr>
              <a:t>widely discussed</a:t>
            </a:r>
            <a:r>
              <a:rPr lang="en-CA" dirty="0" smtClean="0">
                <a:effectLst/>
              </a:rPr>
              <a:t> by others). One network perceives patterns in another network and </a:t>
            </a:r>
            <a:r>
              <a:rPr lang="en-CA" i="1" dirty="0" smtClean="0">
                <a:effectLst/>
              </a:rPr>
              <a:t>interprets</a:t>
            </a:r>
            <a:r>
              <a:rPr lang="en-CA" dirty="0" smtClean="0">
                <a:effectLst/>
              </a:rPr>
              <a:t> or </a:t>
            </a:r>
            <a:r>
              <a:rPr lang="en-CA" i="1" dirty="0" smtClean="0">
                <a:effectLst/>
              </a:rPr>
              <a:t>recognizes</a:t>
            </a:r>
            <a:r>
              <a:rPr lang="en-CA" dirty="0" smtClean="0">
                <a:effectLst/>
              </a:rPr>
              <a:t> these patterns </a:t>
            </a:r>
            <a:r>
              <a:rPr lang="en-CA" i="1" dirty="0" smtClean="0">
                <a:effectLst/>
              </a:rPr>
              <a:t>as</a:t>
            </a:r>
            <a:r>
              <a:rPr lang="en-CA" dirty="0" smtClean="0">
                <a:effectLst/>
              </a:rPr>
              <a:t> something. So, for example, a social network might </a:t>
            </a:r>
            <a:r>
              <a:rPr lang="en-CA" i="1" dirty="0" smtClean="0">
                <a:effectLst/>
              </a:rPr>
              <a:t>recognize</a:t>
            </a:r>
            <a:r>
              <a:rPr lang="en-CA" dirty="0" smtClean="0">
                <a:effectLst/>
              </a:rPr>
              <a:t> 'genius' in a person via the presentation of patterns of behaviour by that person that cause responses typical of recognition of genius in society.</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52</a:t>
            </a:fld>
            <a:endParaRPr lang="en-CA"/>
          </a:p>
        </p:txBody>
      </p:sp>
    </p:spTree>
    <p:extLst>
      <p:ext uri="{BB962C8B-B14F-4D97-AF65-F5344CB8AC3E}">
        <p14:creationId xmlns:p14="http://schemas.microsoft.com/office/powerpoint/2010/main" val="17728587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Why </a:t>
            </a:r>
            <a:r>
              <a:rPr lang="en-CA" b="1" dirty="0" err="1" smtClean="0">
                <a:effectLst/>
                <a:hlinkClick r:id="rId3"/>
              </a:rPr>
              <a:t>Connectivism</a:t>
            </a:r>
            <a:r>
              <a:rPr lang="en-CA" b="1" dirty="0" smtClean="0">
                <a:effectLst/>
                <a:hlinkClick r:id="rId3"/>
              </a:rPr>
              <a:t> is a Learning Theory </a:t>
            </a:r>
            <a:r>
              <a:rPr lang="en-CA" dirty="0" smtClean="0">
                <a:effectLst/>
              </a:rPr>
              <a:t/>
            </a:r>
            <a:br>
              <a:rPr lang="en-CA" dirty="0" smtClean="0">
                <a:effectLst/>
              </a:rPr>
            </a:br>
            <a:r>
              <a:rPr lang="en-CA" dirty="0" smtClean="0">
                <a:hlinkClick r:id="rId4"/>
              </a:rPr>
              <a:t>Geoff Cain</a:t>
            </a:r>
            <a:r>
              <a:rPr lang="en-CA" dirty="0" smtClean="0">
                <a:effectLst/>
              </a:rPr>
              <a:t>, </a:t>
            </a:r>
            <a:r>
              <a:rPr lang="en-CA" dirty="0" smtClean="0">
                <a:hlinkClick r:id="rId5"/>
              </a:rPr>
              <a:t>Brainstorm in Progress</a:t>
            </a:r>
            <a:r>
              <a:rPr lang="en-CA" dirty="0" smtClean="0">
                <a:effectLst/>
              </a:rPr>
              <a:t>, May 01, 2014</a:t>
            </a:r>
            <a:br>
              <a:rPr lang="en-CA" dirty="0" smtClean="0">
                <a:effectLst/>
              </a:rPr>
            </a:br>
            <a:r>
              <a:rPr lang="en-CA" i="1" dirty="0" smtClean="0">
                <a:effectLst/>
              </a:rPr>
              <a:t>Commentary by Stephen Downes</a:t>
            </a:r>
            <a:r>
              <a:rPr lang="en-CA" dirty="0" smtClean="0">
                <a:effectLst/>
              </a:rPr>
              <a:t> </a:t>
            </a:r>
          </a:p>
          <a:p>
            <a:r>
              <a:rPr lang="en-CA" dirty="0" smtClean="0">
                <a:effectLst/>
              </a:rPr>
              <a:t>Yeah, this is kind of how I see it too: "Most of the criticisms I have read of </a:t>
            </a:r>
            <a:r>
              <a:rPr lang="en-CA" dirty="0" err="1" smtClean="0">
                <a:effectLst/>
              </a:rPr>
              <a:t>Connectivism</a:t>
            </a:r>
            <a:r>
              <a:rPr lang="en-CA" dirty="0" smtClean="0">
                <a:effectLst/>
              </a:rPr>
              <a:t> boil down to the new theory is not like the old theories." This is asserted in by Geoff Cain as he explains why the 'incompleteness' (David Wiley's concern) of </a:t>
            </a:r>
            <a:r>
              <a:rPr lang="en-CA" dirty="0" err="1" smtClean="0">
                <a:effectLst/>
              </a:rPr>
              <a:t>connectivism</a:t>
            </a:r>
            <a:r>
              <a:rPr lang="en-CA" dirty="0" smtClean="0">
                <a:effectLst/>
              </a:rPr>
              <a:t> doesn't mean it's not a theory. And this is useful: Cain writes, "for me, a theory must</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account for current theories (either through refutation or inclusion)? A theory shouldn't just account for a given phenomena, it should do so in some measurably better way (more complete, elegant, etc.).</a:t>
            </a:r>
          </a:p>
          <a:p>
            <a:r>
              <a:rPr lang="en-CA" dirty="0" smtClean="0">
                <a:effectLst/>
              </a:rPr>
              <a:t/>
            </a:r>
            <a:br>
              <a:rPr lang="en-CA" dirty="0" smtClean="0">
                <a:effectLst/>
              </a:rPr>
            </a:br>
            <a:r>
              <a:rPr lang="en-CA" dirty="0" smtClean="0">
                <a:effectLst/>
              </a:rPr>
              <a:t>sufficiently explain where we are now.</a:t>
            </a:r>
          </a:p>
          <a:p>
            <a:r>
              <a:rPr lang="en-CA" dirty="0" smtClean="0">
                <a:effectLst/>
              </a:rPr>
              <a:t/>
            </a:r>
            <a:br>
              <a:rPr lang="en-CA" dirty="0" smtClean="0">
                <a:effectLst/>
              </a:rPr>
            </a:br>
            <a:r>
              <a:rPr lang="en-CA" dirty="0" smtClean="0">
                <a:effectLst/>
              </a:rPr>
              <a:t>make predictions. Any theory that can't predict anything is basically a conjecture at best.</a:t>
            </a:r>
          </a:p>
          <a:p>
            <a:r>
              <a:rPr lang="en-CA" dirty="0" smtClean="0">
                <a:effectLst/>
              </a:rPr>
              <a:t/>
            </a:r>
            <a:br>
              <a:rPr lang="en-CA" dirty="0" smtClean="0">
                <a:effectLst/>
              </a:rPr>
            </a:br>
            <a:r>
              <a:rPr lang="en-CA" dirty="0" smtClean="0">
                <a:effectLst/>
              </a:rPr>
              <a:t>be subject to testing. Here I would emphasize that the theory should change what we do based on experiment and empirical data.  </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In my experience, </a:t>
            </a:r>
            <a:r>
              <a:rPr lang="en-CA" dirty="0" err="1" smtClean="0">
                <a:effectLst/>
              </a:rPr>
              <a:t>Connectivism</a:t>
            </a:r>
            <a:r>
              <a:rPr lang="en-CA" dirty="0" smtClean="0">
                <a:effectLst/>
              </a:rPr>
              <a:t> has met those four conditions." Again - it doesn't matter to me whether or not </a:t>
            </a:r>
            <a:r>
              <a:rPr lang="en-CA" dirty="0" err="1" smtClean="0">
                <a:effectLst/>
              </a:rPr>
              <a:t>connectivism</a:t>
            </a:r>
            <a:r>
              <a:rPr lang="en-CA" dirty="0" smtClean="0">
                <a:effectLst/>
              </a:rPr>
              <a:t> is a theory, but these practical concerns - for example, whether ti explains, whether it predicts - are important.</a:t>
            </a:r>
          </a:p>
        </p:txBody>
      </p:sp>
      <p:sp>
        <p:nvSpPr>
          <p:cNvPr id="4" name="Slide Number Placeholder 3"/>
          <p:cNvSpPr>
            <a:spLocks noGrp="1"/>
          </p:cNvSpPr>
          <p:nvPr>
            <p:ph type="sldNum" sz="quarter" idx="10"/>
          </p:nvPr>
        </p:nvSpPr>
        <p:spPr/>
        <p:txBody>
          <a:bodyPr/>
          <a:lstStyle/>
          <a:p>
            <a:fld id="{25876931-2989-4B77-93C7-B8D36531064C}" type="slidenum">
              <a:rPr lang="en-CA" smtClean="0"/>
              <a:t>53</a:t>
            </a:fld>
            <a:endParaRPr lang="en-CA"/>
          </a:p>
        </p:txBody>
      </p:sp>
    </p:spTree>
    <p:extLst>
      <p:ext uri="{BB962C8B-B14F-4D97-AF65-F5344CB8AC3E}">
        <p14:creationId xmlns:p14="http://schemas.microsoft.com/office/powerpoint/2010/main" val="42495950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eLearning Africa’s memorable keynote quotes</a:t>
            </a:r>
            <a:r>
              <a:rPr lang="en-CA" dirty="0" smtClean="0">
                <a:effectLst/>
              </a:rPr>
              <a:t/>
            </a:r>
            <a:br>
              <a:rPr lang="en-CA" dirty="0" smtClean="0">
                <a:effectLst/>
              </a:rPr>
            </a:br>
            <a:r>
              <a:rPr lang="en-CA" dirty="0" smtClean="0">
                <a:hlinkClick r:id="rId4"/>
              </a:rPr>
              <a:t>Various authors</a:t>
            </a:r>
            <a:r>
              <a:rPr lang="en-CA" dirty="0" smtClean="0">
                <a:effectLst/>
              </a:rPr>
              <a:t>, </a:t>
            </a:r>
            <a:r>
              <a:rPr lang="en-CA" dirty="0" smtClean="0">
                <a:hlinkClick r:id="rId5"/>
              </a:rPr>
              <a:t>eLearning Africa News</a:t>
            </a:r>
            <a:r>
              <a:rPr lang="en-CA" dirty="0" smtClean="0">
                <a:effectLst/>
              </a:rPr>
              <a:t>, Jun 25, 2014</a:t>
            </a:r>
            <a:br>
              <a:rPr lang="en-CA" dirty="0" smtClean="0">
                <a:effectLst/>
              </a:rPr>
            </a:br>
            <a:r>
              <a:rPr lang="en-CA" i="1" dirty="0" smtClean="0">
                <a:effectLst/>
              </a:rPr>
              <a:t>Commentary by Stephen Downes</a:t>
            </a:r>
            <a:r>
              <a:rPr lang="en-CA" dirty="0" smtClean="0">
                <a:effectLst/>
              </a:rPr>
              <a:t> </a:t>
            </a:r>
          </a:p>
          <a:p>
            <a:r>
              <a:rPr lang="en-CA" dirty="0" smtClean="0">
                <a:effectLst/>
              </a:rPr>
              <a:t>Nice quick summary of the key messages from the eLearning Africa keynotes, and a quick snapshot of thinking from the conference. For example: "Everyone knows that knowledge is growing at an increasing depth and an increasing breadth, so you need people which can constantly learn and bridge that gap even while they’re in their current jobs." </a:t>
            </a:r>
            <a:r>
              <a:rPr lang="en-CA" b="1" dirty="0" err="1" smtClean="0">
                <a:effectLst/>
                <a:hlinkClick r:id="rId6"/>
              </a:rPr>
              <a:t>Iyadunni</a:t>
            </a:r>
            <a:r>
              <a:rPr lang="en-CA" b="1" dirty="0" smtClean="0">
                <a:effectLst/>
                <a:hlinkClick r:id="rId6"/>
              </a:rPr>
              <a:t> </a:t>
            </a:r>
            <a:r>
              <a:rPr lang="en-CA" b="1" dirty="0" err="1" smtClean="0">
                <a:effectLst/>
                <a:hlinkClick r:id="rId6"/>
              </a:rPr>
              <a:t>Olubode</a:t>
            </a:r>
            <a:r>
              <a:rPr lang="en-CA" dirty="0" smtClean="0">
                <a:effectLst/>
              </a:rPr>
              <a:t>, Executive Director, LEAP Africa Ltd/</a:t>
            </a:r>
            <a:r>
              <a:rPr lang="en-CA" dirty="0" err="1" smtClean="0">
                <a:effectLst/>
              </a:rPr>
              <a:t>Gte</a:t>
            </a:r>
            <a:r>
              <a:rPr lang="en-CA" dirty="0" smtClean="0">
                <a:effectLst/>
              </a:rPr>
              <a:t>., Nigeria.</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a:t>
            </a:fld>
            <a:endParaRPr lang="en-CA"/>
          </a:p>
        </p:txBody>
      </p:sp>
    </p:spTree>
    <p:extLst>
      <p:ext uri="{BB962C8B-B14F-4D97-AF65-F5344CB8AC3E}">
        <p14:creationId xmlns:p14="http://schemas.microsoft.com/office/powerpoint/2010/main" val="7960876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Challenges to Research in MOOCs</a:t>
            </a:r>
            <a:r>
              <a:rPr lang="en-CA" dirty="0" smtClean="0">
                <a:effectLst/>
              </a:rPr>
              <a:t/>
            </a:r>
            <a:br>
              <a:rPr lang="en-CA" dirty="0" smtClean="0">
                <a:effectLst/>
              </a:rPr>
            </a:br>
            <a:r>
              <a:rPr lang="en-CA" dirty="0" smtClean="0">
                <a:hlinkClick r:id="rId4"/>
              </a:rPr>
              <a:t>Helene Fournier</a:t>
            </a:r>
            <a:r>
              <a:rPr lang="en-CA" dirty="0" smtClean="0">
                <a:effectLst/>
              </a:rPr>
              <a:t>, </a:t>
            </a:r>
            <a:r>
              <a:rPr lang="en-CA" dirty="0" smtClean="0">
                <a:hlinkClick r:id="rId5"/>
              </a:rPr>
              <a:t>Rita Kop</a:t>
            </a:r>
            <a:r>
              <a:rPr lang="en-CA" dirty="0" smtClean="0">
                <a:effectLst/>
              </a:rPr>
              <a:t>, </a:t>
            </a:r>
            <a:r>
              <a:rPr lang="en-CA" dirty="0" smtClean="0">
                <a:hlinkClick r:id="rId6"/>
              </a:rPr>
              <a:t>Guillaume Durand</a:t>
            </a:r>
            <a:r>
              <a:rPr lang="en-CA" dirty="0" smtClean="0">
                <a:effectLst/>
              </a:rPr>
              <a:t>, </a:t>
            </a:r>
            <a:r>
              <a:rPr lang="en-CA" dirty="0" smtClean="0">
                <a:hlinkClick r:id="rId7"/>
              </a:rPr>
              <a:t>MERLOT Journal of Online Learning</a:t>
            </a:r>
            <a:r>
              <a:rPr lang="en-CA" dirty="0" smtClean="0">
                <a:effectLst/>
              </a:rPr>
              <a:t>, </a:t>
            </a:r>
            <a:r>
              <a:rPr lang="en-CA" dirty="0" smtClean="0">
                <a:hlinkClick r:id="rId8"/>
              </a:rPr>
              <a:t>MERLOT Journal of Online Learning and Teaching (JOLT)</a:t>
            </a:r>
            <a:r>
              <a:rPr lang="en-CA" dirty="0" smtClean="0">
                <a:effectLst/>
              </a:rPr>
              <a:t>, Apr 30,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a paper published by my colleagues at NRC describing research on some of the MOOCs we've offered over the years here. "the authors report on an exploratory case study of PLENK, a </a:t>
            </a:r>
            <a:r>
              <a:rPr lang="en-CA" dirty="0" err="1" smtClean="0">
                <a:effectLst/>
              </a:rPr>
              <a:t>connectivist</a:t>
            </a:r>
            <a:r>
              <a:rPr lang="en-CA" dirty="0" smtClean="0">
                <a:effectLst/>
              </a:rPr>
              <a:t>-style MOOC, and highlight some of the challenges in the research and analysis process, especially as significant amounts of both quantitative and qualitative data were involved." Because of the lag-time in publication in academic journals, this work seems to me to be talking about older work, but in reality this research is at the forefront of our understanding of massive open online learning.</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54</a:t>
            </a:fld>
            <a:endParaRPr lang="en-CA"/>
          </a:p>
        </p:txBody>
      </p:sp>
    </p:spTree>
    <p:extLst>
      <p:ext uri="{BB962C8B-B14F-4D97-AF65-F5344CB8AC3E}">
        <p14:creationId xmlns:p14="http://schemas.microsoft.com/office/powerpoint/2010/main" val="32290989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Participants' Perceptions of Learning and Networking in </a:t>
            </a:r>
            <a:r>
              <a:rPr lang="en-CA" b="1" dirty="0" err="1" smtClean="0">
                <a:effectLst/>
                <a:hlinkClick r:id="rId3"/>
              </a:rPr>
              <a:t>Connectivist</a:t>
            </a:r>
            <a:r>
              <a:rPr lang="en-CA" b="1" dirty="0" smtClean="0">
                <a:effectLst/>
                <a:hlinkClick r:id="rId3"/>
              </a:rPr>
              <a:t> MOOCs</a:t>
            </a:r>
            <a:r>
              <a:rPr lang="en-CA" dirty="0" smtClean="0">
                <a:effectLst/>
              </a:rPr>
              <a:t/>
            </a:r>
            <a:br>
              <a:rPr lang="en-CA" dirty="0" smtClean="0">
                <a:effectLst/>
              </a:rPr>
            </a:br>
            <a:r>
              <a:rPr lang="en-CA" dirty="0" smtClean="0">
                <a:hlinkClick r:id="rId4"/>
              </a:rPr>
              <a:t>Mohsen Saadatmand</a:t>
            </a:r>
            <a:r>
              <a:rPr lang="en-CA" dirty="0" smtClean="0">
                <a:effectLst/>
              </a:rPr>
              <a:t>, </a:t>
            </a:r>
            <a:r>
              <a:rPr lang="en-CA" dirty="0" err="1" smtClean="0">
                <a:hlinkClick r:id="rId5"/>
              </a:rPr>
              <a:t>Kristiina</a:t>
            </a:r>
            <a:r>
              <a:rPr lang="en-CA" dirty="0" smtClean="0">
                <a:hlinkClick r:id="rId5"/>
              </a:rPr>
              <a:t> </a:t>
            </a:r>
            <a:r>
              <a:rPr lang="en-CA" dirty="0" err="1" smtClean="0">
                <a:hlinkClick r:id="rId5"/>
              </a:rPr>
              <a:t>Kumpulainen</a:t>
            </a:r>
            <a:r>
              <a:rPr lang="en-CA" dirty="0" smtClean="0">
                <a:effectLst/>
              </a:rPr>
              <a:t>, </a:t>
            </a:r>
            <a:r>
              <a:rPr lang="en-CA" dirty="0" smtClean="0">
                <a:hlinkClick r:id="rId6"/>
              </a:rPr>
              <a:t>MERLOT Journal of Online Learning</a:t>
            </a:r>
            <a:r>
              <a:rPr lang="en-CA" dirty="0" smtClean="0">
                <a:effectLst/>
              </a:rPr>
              <a:t>, </a:t>
            </a:r>
            <a:r>
              <a:rPr lang="en-CA" dirty="0" smtClean="0">
                <a:hlinkClick r:id="rId7"/>
              </a:rPr>
              <a:t>MERLOT Journal of Online Learning and Teaching (JOLT)</a:t>
            </a:r>
            <a:r>
              <a:rPr lang="en-CA" dirty="0" smtClean="0">
                <a:effectLst/>
              </a:rPr>
              <a:t>, Apr 30, 2014</a:t>
            </a:r>
            <a:br>
              <a:rPr lang="en-CA" dirty="0" smtClean="0">
                <a:effectLst/>
              </a:rPr>
            </a:br>
            <a:r>
              <a:rPr lang="en-CA" i="1" dirty="0" smtClean="0">
                <a:effectLst/>
              </a:rPr>
              <a:t>Commentary by Stephen Downes</a:t>
            </a:r>
            <a:r>
              <a:rPr lang="en-CA" dirty="0" smtClean="0">
                <a:effectLst/>
              </a:rPr>
              <a:t> </a:t>
            </a:r>
          </a:p>
          <a:p>
            <a:r>
              <a:rPr lang="en-CA" dirty="0" smtClean="0">
                <a:effectLst/>
              </a:rPr>
              <a:t>I think the authors could have been a bit bolder in their conclusions ("creating networks and developing professional connections through networking technologies are advantages of participating in </a:t>
            </a:r>
            <a:r>
              <a:rPr lang="en-CA" dirty="0" err="1" smtClean="0">
                <a:effectLst/>
              </a:rPr>
              <a:t>cMOOCs</a:t>
            </a:r>
            <a:r>
              <a:rPr lang="en-CA" dirty="0" smtClean="0">
                <a:effectLst/>
              </a:rPr>
              <a:t>") but this paper for its own part offers an extensive set of references to primary and secondary MOOC literature from the first wave of discussion and studies (belying those who claim that there has been little or no research done on MOOCs thus far (yes, I still hear that at conferences)).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55</a:t>
            </a:fld>
            <a:endParaRPr lang="en-CA"/>
          </a:p>
        </p:txBody>
      </p:sp>
    </p:spTree>
    <p:extLst>
      <p:ext uri="{BB962C8B-B14F-4D97-AF65-F5344CB8AC3E}">
        <p14:creationId xmlns:p14="http://schemas.microsoft.com/office/powerpoint/2010/main" val="436040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Learner at the Center of a Networked World</a:t>
            </a:r>
            <a:r>
              <a:rPr lang="en-CA" dirty="0" smtClean="0">
                <a:effectLst/>
              </a:rPr>
              <a:t/>
            </a:r>
            <a:br>
              <a:rPr lang="en-CA" dirty="0" smtClean="0">
                <a:effectLst/>
              </a:rPr>
            </a:br>
            <a:r>
              <a:rPr lang="en-CA" dirty="0" smtClean="0">
                <a:hlinkClick r:id="rId4"/>
              </a:rPr>
              <a:t>Various authors</a:t>
            </a:r>
            <a:r>
              <a:rPr lang="en-CA" dirty="0" smtClean="0">
                <a:effectLst/>
              </a:rPr>
              <a:t>, </a:t>
            </a:r>
            <a:r>
              <a:rPr lang="en-CA" dirty="0" smtClean="0">
                <a:hlinkClick r:id="rId5"/>
              </a:rPr>
              <a:t>The Aspen Institute</a:t>
            </a:r>
            <a:r>
              <a:rPr lang="en-CA" dirty="0" smtClean="0">
                <a:effectLst/>
              </a:rPr>
              <a:t>, Jun 19, 2014</a:t>
            </a:r>
            <a:br>
              <a:rPr lang="en-CA" dirty="0" smtClean="0">
                <a:effectLst/>
              </a:rPr>
            </a:br>
            <a:r>
              <a:rPr lang="en-CA" i="1" dirty="0" smtClean="0">
                <a:effectLst/>
              </a:rPr>
              <a:t>Commentary by Stephen Downes</a:t>
            </a:r>
            <a:r>
              <a:rPr lang="en-CA" dirty="0" smtClean="0">
                <a:effectLst/>
              </a:rPr>
              <a:t> </a:t>
            </a:r>
          </a:p>
          <a:p>
            <a:r>
              <a:rPr lang="en-CA" dirty="0" smtClean="0">
                <a:effectLst/>
              </a:rPr>
              <a:t>According to the prefix, "This report sets forth a vision that stems from the premise that the learner needs to be at the center of novel approaches and innovative learning networks." It identifies a pervasive </a:t>
            </a:r>
            <a:r>
              <a:rPr lang="en-CA" dirty="0" err="1" smtClean="0">
                <a:effectLst/>
              </a:rPr>
              <a:t>probllem</a:t>
            </a:r>
            <a:r>
              <a:rPr lang="en-CA" dirty="0" smtClean="0">
                <a:effectLst/>
              </a:rPr>
              <a:t>, the "silos" that make a learner-centered system difficult to implement. Here are their recommendations (abridged):</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Redesign learning environments to empower learners to learn any time, any place.</a:t>
            </a:r>
          </a:p>
          <a:p>
            <a:r>
              <a:rPr lang="en-CA" dirty="0" smtClean="0">
                <a:effectLst/>
              </a:rPr>
              <a:t/>
            </a:r>
            <a:br>
              <a:rPr lang="en-CA" dirty="0" smtClean="0">
                <a:effectLst/>
              </a:rPr>
            </a:br>
            <a:r>
              <a:rPr lang="en-CA" dirty="0" smtClean="0">
                <a:effectLst/>
              </a:rPr>
              <a:t>Enhance the ability of educators to support and guide learners in a networked learning environment.</a:t>
            </a:r>
          </a:p>
          <a:p>
            <a:r>
              <a:rPr lang="en-CA" dirty="0" smtClean="0">
                <a:effectLst/>
              </a:rPr>
              <a:t/>
            </a:r>
            <a:br>
              <a:rPr lang="en-CA" dirty="0" smtClean="0">
                <a:effectLst/>
              </a:rPr>
            </a:br>
            <a:r>
              <a:rPr lang="en-CA" dirty="0" smtClean="0">
                <a:effectLst/>
              </a:rPr>
              <a:t>Build an infrastructure that will connect all students in all of the places they learn.</a:t>
            </a:r>
          </a:p>
          <a:p>
            <a:r>
              <a:rPr lang="en-CA" dirty="0" smtClean="0">
                <a:effectLst/>
              </a:rPr>
              <a:t/>
            </a:r>
            <a:br>
              <a:rPr lang="en-CA" dirty="0" smtClean="0">
                <a:effectLst/>
              </a:rPr>
            </a:br>
            <a:r>
              <a:rPr lang="en-CA" dirty="0" smtClean="0">
                <a:effectLst/>
              </a:rPr>
              <a:t>Support the maximum feasible degree of interoperability across learning networks.</a:t>
            </a:r>
          </a:p>
          <a:p>
            <a:r>
              <a:rPr lang="en-CA" dirty="0" smtClean="0">
                <a:effectLst/>
              </a:rPr>
              <a:t/>
            </a:r>
            <a:br>
              <a:rPr lang="en-CA" dirty="0" smtClean="0">
                <a:effectLst/>
              </a:rPr>
            </a:br>
            <a:r>
              <a:rPr lang="en-CA" dirty="0" smtClean="0">
                <a:effectLst/>
              </a:rPr>
              <a:t>Adopt policies to incorporate digital, media and social-emotional literacies as basic skills for living and learning in the digital age.</a:t>
            </a:r>
          </a:p>
          <a:p>
            <a:r>
              <a:rPr lang="en-CA" dirty="0" smtClean="0">
                <a:effectLst/>
              </a:rPr>
              <a:t/>
            </a:r>
            <a:br>
              <a:rPr lang="en-CA" dirty="0" smtClean="0">
                <a:effectLst/>
              </a:rPr>
            </a:br>
            <a:r>
              <a:rPr lang="en-CA" dirty="0" smtClean="0">
                <a:effectLst/>
              </a:rPr>
              <a:t>Create Trusted Environments for Learning.</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Well here's the good news. This is </a:t>
            </a:r>
            <a:r>
              <a:rPr lang="en-CA" i="1" dirty="0" smtClean="0">
                <a:effectLst/>
              </a:rPr>
              <a:t>exactly</a:t>
            </a:r>
            <a:r>
              <a:rPr lang="en-CA" dirty="0" smtClean="0">
                <a:effectLst/>
              </a:rPr>
              <a:t> what our </a:t>
            </a:r>
            <a:r>
              <a:rPr lang="en-CA" dirty="0" smtClean="0">
                <a:effectLst/>
                <a:hlinkClick r:id="rId6"/>
              </a:rPr>
              <a:t>Learning and Performance Support Systems</a:t>
            </a:r>
            <a:r>
              <a:rPr lang="en-CA" dirty="0" smtClean="0">
                <a:effectLst/>
              </a:rPr>
              <a:t> (LPSS) program is doing here at the National Research Council. I talk </a:t>
            </a:r>
            <a:r>
              <a:rPr lang="en-CA" dirty="0" smtClean="0">
                <a:effectLst/>
                <a:hlinkClick r:id="rId7"/>
              </a:rPr>
              <a:t>more about it here</a:t>
            </a:r>
            <a:r>
              <a:rPr lang="en-CA" dirty="0" smtClean="0">
                <a:effectLst/>
              </a:rPr>
              <a:t>. We are staffed, well into the development process, and identifying partners for projects and collaborative research.</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56</a:t>
            </a:fld>
            <a:endParaRPr lang="en-CA"/>
          </a:p>
        </p:txBody>
      </p:sp>
    </p:spTree>
    <p:extLst>
      <p:ext uri="{BB962C8B-B14F-4D97-AF65-F5344CB8AC3E}">
        <p14:creationId xmlns:p14="http://schemas.microsoft.com/office/powerpoint/2010/main" val="102917388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Learner Control in Personal Learning Environments: A Cross- Cultural Study </a:t>
            </a:r>
            <a:r>
              <a:rPr lang="en-CA" dirty="0" smtClean="0">
                <a:effectLst/>
              </a:rPr>
              <a:t/>
            </a:r>
            <a:br>
              <a:rPr lang="en-CA" dirty="0" smtClean="0">
                <a:effectLst/>
              </a:rPr>
            </a:br>
            <a:r>
              <a:rPr lang="en-CA" dirty="0" smtClean="0">
                <a:hlinkClick r:id="rId4"/>
              </a:rPr>
              <a:t>Ilona Buchem</a:t>
            </a:r>
            <a:r>
              <a:rPr lang="en-CA" dirty="0" smtClean="0">
                <a:effectLst/>
              </a:rPr>
              <a:t>, </a:t>
            </a:r>
            <a:r>
              <a:rPr lang="en-CA" dirty="0" smtClean="0">
                <a:hlinkClick r:id="rId5"/>
              </a:rPr>
              <a:t>Gemma </a:t>
            </a:r>
            <a:r>
              <a:rPr lang="en-CA" dirty="0" err="1" smtClean="0">
                <a:hlinkClick r:id="rId5"/>
              </a:rPr>
              <a:t>Tur</a:t>
            </a:r>
            <a:r>
              <a:rPr lang="en-CA" dirty="0" smtClean="0">
                <a:hlinkClick r:id="rId5"/>
              </a:rPr>
              <a:t> Ferrer</a:t>
            </a:r>
            <a:r>
              <a:rPr lang="en-CA" dirty="0" smtClean="0">
                <a:effectLst/>
              </a:rPr>
              <a:t>, </a:t>
            </a:r>
            <a:r>
              <a:rPr lang="en-CA" dirty="0" smtClean="0">
                <a:hlinkClick r:id="rId6"/>
              </a:rPr>
              <a:t>Tobias </a:t>
            </a:r>
            <a:r>
              <a:rPr lang="en-CA" dirty="0" err="1" smtClean="0">
                <a:hlinkClick r:id="rId6"/>
              </a:rPr>
              <a:t>Hölterhof</a:t>
            </a:r>
            <a:r>
              <a:rPr lang="en-CA" dirty="0" smtClean="0">
                <a:effectLst/>
              </a:rPr>
              <a:t>, </a:t>
            </a:r>
            <a:r>
              <a:rPr lang="en-CA" dirty="0" smtClean="0">
                <a:hlinkClick r:id="rId7"/>
              </a:rPr>
              <a:t>Journal of Literacy</a:t>
            </a:r>
            <a:r>
              <a:rPr lang="en-CA" dirty="0" smtClean="0"/>
              <a:t> and</a:t>
            </a:r>
            <a:r>
              <a:rPr lang="en-CA" dirty="0" smtClean="0">
                <a:effectLst/>
              </a:rPr>
              <a:t> </a:t>
            </a:r>
            <a:r>
              <a:rPr lang="en-CA" dirty="0" smtClean="0">
                <a:hlinkClick r:id="rId8"/>
              </a:rPr>
              <a:t>Technology</a:t>
            </a:r>
            <a:r>
              <a:rPr lang="en-CA" dirty="0" smtClean="0">
                <a:effectLst/>
              </a:rPr>
              <a:t>, Jun 03, 2014</a:t>
            </a:r>
            <a:br>
              <a:rPr lang="en-CA" dirty="0" smtClean="0">
                <a:effectLst/>
              </a:rPr>
            </a:br>
            <a:r>
              <a:rPr lang="en-CA" i="1" dirty="0" smtClean="0">
                <a:effectLst/>
              </a:rPr>
              <a:t>Commentary by Stephen Downes</a:t>
            </a:r>
            <a:r>
              <a:rPr lang="en-CA" dirty="0" smtClean="0">
                <a:effectLst/>
              </a:rPr>
              <a:t> </a:t>
            </a:r>
          </a:p>
          <a:p>
            <a:r>
              <a:rPr lang="en-CA" dirty="0" smtClean="0">
                <a:effectLst/>
              </a:rPr>
              <a:t>According to the authors, "research on learner control in context of PLE has moved beyond computer assisted programs, intelligent tutoring systems and learning management systems towards authentic learning contexts mediated by technology in which the learner may have a greater control of either tangible or intangible elements of a learning environment." This paper develops that research, looking at degrees of perceived personal ownership in cross-cultural settings. The paper is from a special issue of the Journal of Literacy and Technology  on personal learning environments.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57</a:t>
            </a:fld>
            <a:endParaRPr lang="en-CA"/>
          </a:p>
        </p:txBody>
      </p:sp>
    </p:spTree>
    <p:extLst>
      <p:ext uri="{BB962C8B-B14F-4D97-AF65-F5344CB8AC3E}">
        <p14:creationId xmlns:p14="http://schemas.microsoft.com/office/powerpoint/2010/main" val="355066050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Interview with Steve </a:t>
            </a:r>
            <a:r>
              <a:rPr lang="en-CA" b="1" dirty="0" err="1" smtClean="0">
                <a:effectLst/>
                <a:hlinkClick r:id="rId3"/>
              </a:rPr>
              <a:t>Pettifer</a:t>
            </a:r>
            <a:r>
              <a:rPr lang="en-CA" b="1" dirty="0" smtClean="0">
                <a:effectLst/>
                <a:hlinkClick r:id="rId3"/>
              </a:rPr>
              <a:t>, computer scientist and developer of Utopia Documents</a:t>
            </a:r>
            <a:r>
              <a:rPr lang="en-CA" dirty="0" smtClean="0">
                <a:effectLst/>
              </a:rPr>
              <a:t/>
            </a:r>
            <a:br>
              <a:rPr lang="en-CA" dirty="0" smtClean="0">
                <a:effectLst/>
              </a:rPr>
            </a:br>
            <a:r>
              <a:rPr lang="en-CA" dirty="0" smtClean="0">
                <a:hlinkClick r:id="rId4"/>
              </a:rPr>
              <a:t>Richard </a:t>
            </a:r>
            <a:r>
              <a:rPr lang="en-CA" dirty="0" err="1" smtClean="0">
                <a:hlinkClick r:id="rId4"/>
              </a:rPr>
              <a:t>Poynder</a:t>
            </a:r>
            <a:r>
              <a:rPr lang="en-CA" dirty="0" smtClean="0">
                <a:effectLst/>
              </a:rPr>
              <a:t>, </a:t>
            </a:r>
            <a:r>
              <a:rPr lang="en-CA" dirty="0" smtClean="0">
                <a:hlinkClick r:id="rId5"/>
              </a:rPr>
              <a:t>Open</a:t>
            </a:r>
            <a:r>
              <a:rPr lang="en-CA" dirty="0" smtClean="0">
                <a:effectLst/>
              </a:rPr>
              <a:t>, </a:t>
            </a:r>
            <a:r>
              <a:rPr lang="en-CA" dirty="0" smtClean="0">
                <a:hlinkClick r:id="rId6"/>
              </a:rPr>
              <a:t>Shut?</a:t>
            </a:r>
            <a:r>
              <a:rPr lang="en-CA" dirty="0" smtClean="0">
                <a:effectLst/>
              </a:rPr>
              <a:t>, Jun 02, 2014</a:t>
            </a:r>
            <a:br>
              <a:rPr lang="en-CA" dirty="0" smtClean="0">
                <a:effectLst/>
              </a:rPr>
            </a:br>
            <a:r>
              <a:rPr lang="en-CA" i="1" dirty="0" smtClean="0">
                <a:effectLst/>
              </a:rPr>
              <a:t>Commentary by Stephen Downes</a:t>
            </a:r>
            <a:r>
              <a:rPr lang="en-CA" dirty="0" smtClean="0">
                <a:effectLst/>
              </a:rPr>
              <a:t> </a:t>
            </a:r>
          </a:p>
          <a:p>
            <a:r>
              <a:rPr lang="en-CA" dirty="0" smtClean="0">
                <a:effectLst/>
              </a:rPr>
              <a:t>As this article notes, "Critics of the PDF also dislike the fact that it permits only passive reading. This means that scientists are not fully able to exploit the dynamic and linked nature of the Web." It seems like a small thing - and in the world of HTML I guess it is - but the world of PDF readers is beginning to move into the real of interaction with live data (including tables and references) with </a:t>
            </a:r>
            <a:r>
              <a:rPr lang="en-CA" dirty="0" smtClean="0">
                <a:effectLst/>
                <a:hlinkClick r:id="rId7"/>
              </a:rPr>
              <a:t>Utopia Documents</a:t>
            </a:r>
            <a:r>
              <a:rPr lang="en-CA" dirty="0" smtClean="0">
                <a:effectLst/>
              </a:rPr>
              <a:t>, developed in 2009 and being released as open source software this week. So, for instance, when a document in </a:t>
            </a:r>
            <a:r>
              <a:rPr lang="en-CA" dirty="0" err="1" smtClean="0">
                <a:effectLst/>
              </a:rPr>
              <a:t>Utopoa</a:t>
            </a:r>
            <a:r>
              <a:rPr lang="en-CA" dirty="0" smtClean="0">
                <a:effectLst/>
              </a:rPr>
              <a:t> is opened, "a sidebar opens up on the right-hand side and fills with relevant data from external databases and services like </a:t>
            </a:r>
            <a:r>
              <a:rPr lang="en-CA" dirty="0" err="1" smtClean="0">
                <a:effectLst/>
                <a:hlinkClick r:id="rId8"/>
              </a:rPr>
              <a:t>Mendeley</a:t>
            </a:r>
            <a:r>
              <a:rPr lang="en-CA" dirty="0" smtClean="0">
                <a:effectLst/>
              </a:rPr>
              <a:t>, </a:t>
            </a:r>
            <a:r>
              <a:rPr lang="en-CA" dirty="0" smtClean="0">
                <a:effectLst/>
                <a:hlinkClick r:id="rId9"/>
              </a:rPr>
              <a:t>SHERPA/</a:t>
            </a:r>
            <a:r>
              <a:rPr lang="en-CA" dirty="0" err="1" smtClean="0">
                <a:effectLst/>
                <a:hlinkClick r:id="rId9"/>
              </a:rPr>
              <a:t>RoMEO</a:t>
            </a:r>
            <a:r>
              <a:rPr lang="en-CA" dirty="0" smtClean="0">
                <a:effectLst/>
              </a:rPr>
              <a:t>, and </a:t>
            </a:r>
            <a:r>
              <a:rPr lang="en-CA" dirty="0" smtClean="0">
                <a:effectLst/>
                <a:hlinkClick r:id="rId10"/>
              </a:rPr>
              <a:t>Wikipedia</a:t>
            </a:r>
            <a:r>
              <a:rPr lang="en-CA" dirty="0" smtClean="0">
                <a:effectLst/>
              </a:rPr>
              <a:t>." This post interviews Utopia developer Steve </a:t>
            </a:r>
            <a:r>
              <a:rPr lang="en-CA" dirty="0" err="1" smtClean="0">
                <a:effectLst/>
              </a:rPr>
              <a:t>Pettifer</a:t>
            </a:r>
            <a:r>
              <a:rPr lang="en-CA" dirty="0" smtClean="0">
                <a:effectLst/>
              </a:rPr>
              <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58</a:t>
            </a:fld>
            <a:endParaRPr lang="en-CA"/>
          </a:p>
        </p:txBody>
      </p:sp>
    </p:spTree>
    <p:extLst>
      <p:ext uri="{BB962C8B-B14F-4D97-AF65-F5344CB8AC3E}">
        <p14:creationId xmlns:p14="http://schemas.microsoft.com/office/powerpoint/2010/main" val="10404282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Emerging tech is transforming the workplace</a:t>
            </a:r>
            <a:r>
              <a:rPr lang="en-CA" dirty="0" smtClean="0">
                <a:effectLst/>
              </a:rPr>
              <a:t/>
            </a:r>
            <a:br>
              <a:rPr lang="en-CA" dirty="0" smtClean="0">
                <a:effectLst/>
              </a:rPr>
            </a:br>
            <a:r>
              <a:rPr lang="en-CA" dirty="0" smtClean="0">
                <a:hlinkClick r:id="rId4"/>
              </a:rPr>
              <a:t>Dion </a:t>
            </a:r>
            <a:r>
              <a:rPr lang="en-CA" dirty="0" err="1" smtClean="0">
                <a:hlinkClick r:id="rId4"/>
              </a:rPr>
              <a:t>Hinchcliffe</a:t>
            </a:r>
            <a:r>
              <a:rPr lang="en-CA" dirty="0" smtClean="0">
                <a:effectLst/>
              </a:rPr>
              <a:t>, </a:t>
            </a:r>
            <a:r>
              <a:rPr lang="en-CA" dirty="0" smtClean="0">
                <a:hlinkClick r:id="rId5"/>
              </a:rPr>
              <a:t>ZD Net</a:t>
            </a:r>
            <a:r>
              <a:rPr lang="en-CA" dirty="0" smtClean="0">
                <a:effectLst/>
              </a:rPr>
              <a:t>, May 05, 2014</a:t>
            </a:r>
            <a:br>
              <a:rPr lang="en-CA" dirty="0" smtClean="0">
                <a:effectLst/>
              </a:rPr>
            </a:br>
            <a:r>
              <a:rPr lang="en-CA" i="1" dirty="0" smtClean="0">
                <a:effectLst/>
              </a:rPr>
              <a:t>Commentary by Stephen Downes</a:t>
            </a:r>
            <a:r>
              <a:rPr lang="en-CA" dirty="0" smtClean="0">
                <a:effectLst/>
              </a:rPr>
              <a:t> </a:t>
            </a:r>
          </a:p>
          <a:p>
            <a:r>
              <a:rPr lang="en-CA" dirty="0" smtClean="0">
                <a:effectLst/>
              </a:rPr>
              <a:t>In this post Dion </a:t>
            </a:r>
            <a:r>
              <a:rPr lang="en-CA" dirty="0" err="1" smtClean="0">
                <a:effectLst/>
              </a:rPr>
              <a:t>Hinchcliffe</a:t>
            </a:r>
            <a:r>
              <a:rPr lang="en-CA" dirty="0" smtClean="0">
                <a:effectLst/>
              </a:rPr>
              <a:t> has a nice graphic illustrating the process described in the following (probably correct) prediction: "Combine ambient data on just about any physically manufactured object — from car tires and milk cartons to shipping containers and test tubes — with pervasive wearable technologies that constantly present us with dashboards, notifications, analyses, and visualizations of all this data, and you have a workplace that will rapidly turn into a contemporary cybernetic </a:t>
            </a:r>
            <a:r>
              <a:rPr lang="en-CA" dirty="0" err="1" smtClean="0">
                <a:effectLst/>
              </a:rPr>
              <a:t>amagamation</a:t>
            </a:r>
            <a:r>
              <a:rPr lang="en-CA" dirty="0" smtClean="0">
                <a:effectLst/>
              </a:rPr>
              <a:t> that was previously only the purview of science fiction." Via </a:t>
            </a:r>
            <a:r>
              <a:rPr lang="en-CA" dirty="0" smtClean="0">
                <a:effectLst/>
                <a:hlinkClick r:id="rId6"/>
              </a:rPr>
              <a:t>Harold Jarche</a:t>
            </a:r>
            <a:r>
              <a:rPr lang="en-CA" dirty="0" smtClean="0">
                <a:effectLst/>
              </a:rPr>
              <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59</a:t>
            </a:fld>
            <a:endParaRPr lang="en-CA"/>
          </a:p>
        </p:txBody>
      </p:sp>
    </p:spTree>
    <p:extLst>
      <p:ext uri="{BB962C8B-B14F-4D97-AF65-F5344CB8AC3E}">
        <p14:creationId xmlns:p14="http://schemas.microsoft.com/office/powerpoint/2010/main" val="37203701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err="1" smtClean="0">
                <a:effectLst/>
                <a:hlinkClick r:id="rId3"/>
              </a:rPr>
              <a:t>ProQuest</a:t>
            </a:r>
            <a:r>
              <a:rPr lang="en-CA" b="1" dirty="0" smtClean="0">
                <a:effectLst/>
                <a:hlinkClick r:id="rId3"/>
              </a:rPr>
              <a:t> Case Study: Using the Oscillation Principle for Software Development</a:t>
            </a:r>
            <a:r>
              <a:rPr lang="en-CA" dirty="0" smtClean="0">
                <a:effectLst/>
              </a:rPr>
              <a:t/>
            </a:r>
            <a:br>
              <a:rPr lang="en-CA" dirty="0" smtClean="0">
                <a:effectLst/>
              </a:rPr>
            </a:br>
            <a:r>
              <a:rPr lang="en-CA" dirty="0" smtClean="0">
                <a:hlinkClick r:id="rId4"/>
              </a:rPr>
              <a:t>Nancy Dixon</a:t>
            </a:r>
            <a:r>
              <a:rPr lang="en-CA" dirty="0" smtClean="0">
                <a:effectLst/>
              </a:rPr>
              <a:t>, </a:t>
            </a:r>
            <a:r>
              <a:rPr lang="en-CA" dirty="0" smtClean="0">
                <a:hlinkClick r:id="rId5"/>
              </a:rPr>
              <a:t>Conversation Matters</a:t>
            </a:r>
            <a:r>
              <a:rPr lang="en-CA" dirty="0" smtClean="0">
                <a:effectLst/>
              </a:rPr>
              <a:t>, Jun 11, 2014</a:t>
            </a:r>
            <a:br>
              <a:rPr lang="en-CA" dirty="0" smtClean="0">
                <a:effectLst/>
              </a:rPr>
            </a:br>
            <a:r>
              <a:rPr lang="en-CA" i="1" dirty="0" smtClean="0">
                <a:effectLst/>
              </a:rPr>
              <a:t>Commentary by Stephen Downes</a:t>
            </a:r>
            <a:r>
              <a:rPr lang="en-CA" dirty="0" smtClean="0">
                <a:effectLst/>
              </a:rPr>
              <a:t> </a:t>
            </a:r>
          </a:p>
          <a:p>
            <a:r>
              <a:rPr lang="en-CA" dirty="0" smtClean="0">
                <a:effectLst/>
              </a:rPr>
              <a:t>This is an interesting and extended look at the software development methodology employed by </a:t>
            </a:r>
            <a:r>
              <a:rPr lang="en-CA" dirty="0" err="1" smtClean="0">
                <a:effectLst/>
              </a:rPr>
              <a:t>ProQuest</a:t>
            </a:r>
            <a:r>
              <a:rPr lang="en-CA" dirty="0" smtClean="0">
                <a:effectLst/>
              </a:rPr>
              <a:t> (you may have seen their online maps). They use what Dixon calls the "oscillation principle" meeting three times a year for three days. The rest of the time "team members are in constant communication with each other using various forms of social media. They </a:t>
            </a:r>
            <a:r>
              <a:rPr lang="en-CA" dirty="0" smtClean="0">
                <a:effectLst/>
                <a:hlinkClick r:id="rId6"/>
              </a:rPr>
              <a:t>Scrum </a:t>
            </a:r>
            <a:r>
              <a:rPr lang="en-CA" dirty="0" smtClean="0">
                <a:effectLst/>
              </a:rPr>
              <a:t>several times a week over </a:t>
            </a:r>
            <a:r>
              <a:rPr lang="en-CA" dirty="0" smtClean="0">
                <a:effectLst/>
                <a:hlinkClick r:id="rId7"/>
              </a:rPr>
              <a:t>Google Hangout</a:t>
            </a:r>
            <a:r>
              <a:rPr lang="en-CA" dirty="0" smtClean="0">
                <a:effectLst/>
              </a:rPr>
              <a:t> or </a:t>
            </a:r>
            <a:r>
              <a:rPr lang="en-CA" dirty="0" smtClean="0">
                <a:effectLst/>
                <a:hlinkClick r:id="rId8"/>
              </a:rPr>
              <a:t>Skype</a:t>
            </a:r>
            <a:r>
              <a:rPr lang="en-CA" dirty="0" smtClean="0">
                <a:effectLst/>
              </a:rPr>
              <a:t>, hold Hangout meetings between individual members or small groups to address problems, and use </a:t>
            </a:r>
            <a:r>
              <a:rPr lang="en-CA" dirty="0" err="1" smtClean="0">
                <a:effectLst/>
                <a:hlinkClick r:id="rId9"/>
              </a:rPr>
              <a:t>Flowdock</a:t>
            </a:r>
            <a:r>
              <a:rPr lang="en-CA" dirty="0" smtClean="0">
                <a:effectLst/>
              </a:rPr>
              <a:t> as their group chat room." Process matters. In software development, process really matters.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60</a:t>
            </a:fld>
            <a:endParaRPr lang="en-CA"/>
          </a:p>
        </p:txBody>
      </p:sp>
    </p:spTree>
    <p:extLst>
      <p:ext uri="{BB962C8B-B14F-4D97-AF65-F5344CB8AC3E}">
        <p14:creationId xmlns:p14="http://schemas.microsoft.com/office/powerpoint/2010/main" val="19293990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The Construction of Shared Knowledge in Collaborative Problem Solving</a:t>
            </a:r>
            <a:r>
              <a:rPr lang="en-CA" dirty="0" smtClean="0">
                <a:effectLst/>
              </a:rPr>
              <a:t/>
            </a:r>
            <a:br>
              <a:rPr lang="en-CA" dirty="0" smtClean="0">
                <a:effectLst/>
              </a:rPr>
            </a:br>
            <a:r>
              <a:rPr lang="en-CA" dirty="0" smtClean="0">
                <a:hlinkClick r:id="rId4"/>
              </a:rPr>
              <a:t>Stephanie D. </a:t>
            </a:r>
            <a:r>
              <a:rPr lang="en-CA" dirty="0" err="1" smtClean="0">
                <a:hlinkClick r:id="rId4"/>
              </a:rPr>
              <a:t>Teasley</a:t>
            </a:r>
            <a:r>
              <a:rPr lang="en-CA" dirty="0" smtClean="0">
                <a:effectLst/>
              </a:rPr>
              <a:t>, </a:t>
            </a:r>
            <a:r>
              <a:rPr lang="en-CA" dirty="0" smtClean="0">
                <a:hlinkClick r:id="rId5"/>
              </a:rPr>
              <a:t>Jeremy </a:t>
            </a:r>
            <a:r>
              <a:rPr lang="en-CA" dirty="0" err="1" smtClean="0">
                <a:hlinkClick r:id="rId5"/>
              </a:rPr>
              <a:t>Roschellel</a:t>
            </a:r>
            <a:r>
              <a:rPr lang="en-CA" dirty="0" smtClean="0">
                <a:effectLst/>
              </a:rPr>
              <a:t>, </a:t>
            </a:r>
            <a:r>
              <a:rPr lang="en-CA" dirty="0" smtClean="0">
                <a:hlinkClick r:id="rId6"/>
              </a:rPr>
              <a:t>The </a:t>
            </a:r>
            <a:r>
              <a:rPr lang="en-CA" dirty="0" err="1" smtClean="0">
                <a:hlinkClick r:id="rId6"/>
              </a:rPr>
              <a:t>Conslruction</a:t>
            </a:r>
            <a:r>
              <a:rPr lang="en-CA" dirty="0" smtClean="0">
                <a:hlinkClick r:id="rId6"/>
              </a:rPr>
              <a:t> of Shared Knowledge</a:t>
            </a:r>
            <a:r>
              <a:rPr lang="en-CA" dirty="0" smtClean="0">
                <a:effectLst/>
              </a:rPr>
              <a:t>, May 20, 2014</a:t>
            </a:r>
            <a:br>
              <a:rPr lang="en-CA" dirty="0" smtClean="0">
                <a:effectLst/>
              </a:rPr>
            </a:br>
            <a:r>
              <a:rPr lang="en-CA" i="1" dirty="0" smtClean="0">
                <a:effectLst/>
              </a:rPr>
              <a:t>Commentary by Stephen Downes</a:t>
            </a:r>
            <a:r>
              <a:rPr lang="en-CA" dirty="0" smtClean="0">
                <a:effectLst/>
              </a:rPr>
              <a:t> </a:t>
            </a:r>
          </a:p>
          <a:p>
            <a:r>
              <a:rPr lang="en-CA" dirty="0" smtClean="0">
                <a:effectLst/>
              </a:rPr>
              <a:t>"Collaboration is a coo </a:t>
            </a:r>
            <a:r>
              <a:rPr lang="en-CA" dirty="0" err="1" smtClean="0">
                <a:effectLst/>
              </a:rPr>
              <a:t>rdinated</a:t>
            </a:r>
            <a:r>
              <a:rPr lang="en-CA" dirty="0" smtClean="0">
                <a:effectLst/>
              </a:rPr>
              <a:t>, synchronous activity that is the result of a continued attempt to construct and maintain a shared conception of a problem... Cooperative work is accomplished by the division of labour among participants, as an activity where each person is responsible for a portion of the problem solving." What's important in collaboration is the creation of a shared model. "Our perspective has characterised collaboration as a process of constructing and maintaining a Joint Problem Space." See also, Paul </a:t>
            </a:r>
            <a:r>
              <a:rPr lang="en-CA" dirty="0" err="1" smtClean="0">
                <a:effectLst/>
              </a:rPr>
              <a:t>Brna</a:t>
            </a:r>
            <a:r>
              <a:rPr lang="en-CA" dirty="0" smtClean="0">
                <a:effectLst/>
              </a:rPr>
              <a:t>, </a:t>
            </a:r>
            <a:r>
              <a:rPr lang="en-CA" dirty="0" smtClean="0">
                <a:effectLst/>
                <a:hlinkClick r:id="rId7"/>
              </a:rPr>
              <a:t>Models of Collaboration</a:t>
            </a:r>
            <a:r>
              <a:rPr lang="en-CA" dirty="0" smtClean="0">
                <a:effectLst/>
              </a:rPr>
              <a:t>.</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61</a:t>
            </a:fld>
            <a:endParaRPr lang="en-CA"/>
          </a:p>
        </p:txBody>
      </p:sp>
    </p:spTree>
    <p:extLst>
      <p:ext uri="{BB962C8B-B14F-4D97-AF65-F5344CB8AC3E}">
        <p14:creationId xmlns:p14="http://schemas.microsoft.com/office/powerpoint/2010/main" val="85524607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Let's Stop Confusing Cooperation and Teamwork with Collaboration</a:t>
            </a:r>
            <a:r>
              <a:rPr lang="en-CA" dirty="0" smtClean="0">
                <a:effectLst/>
              </a:rPr>
              <a:t/>
            </a:r>
            <a:br>
              <a:rPr lang="en-CA" dirty="0" smtClean="0">
                <a:effectLst/>
              </a:rPr>
            </a:br>
            <a:r>
              <a:rPr lang="en-CA" dirty="0" smtClean="0">
                <a:hlinkClick r:id="rId4"/>
              </a:rPr>
              <a:t>Jesse Lyn Stoner</a:t>
            </a:r>
            <a:r>
              <a:rPr lang="en-CA" dirty="0" smtClean="0">
                <a:effectLst/>
              </a:rPr>
              <a:t>, </a:t>
            </a:r>
            <a:r>
              <a:rPr lang="en-CA" dirty="0" err="1" smtClean="0">
                <a:hlinkClick r:id="rId5"/>
              </a:rPr>
              <a:t>Seapoint</a:t>
            </a:r>
            <a:r>
              <a:rPr lang="en-CA" dirty="0" smtClean="0">
                <a:hlinkClick r:id="rId5"/>
              </a:rPr>
              <a:t> Center</a:t>
            </a:r>
            <a:r>
              <a:rPr lang="en-CA" dirty="0" smtClean="0">
                <a:effectLst/>
              </a:rPr>
              <a:t>, May 21, 2014</a:t>
            </a:r>
            <a:br>
              <a:rPr lang="en-CA" dirty="0" smtClean="0">
                <a:effectLst/>
              </a:rPr>
            </a:br>
            <a:r>
              <a:rPr lang="en-CA" i="1" dirty="0" smtClean="0">
                <a:effectLst/>
              </a:rPr>
              <a:t>Commentary by Stephen Downes</a:t>
            </a:r>
            <a:r>
              <a:rPr lang="en-CA" dirty="0" smtClean="0">
                <a:effectLst/>
              </a:rPr>
              <a:t> </a:t>
            </a:r>
          </a:p>
          <a:p>
            <a:r>
              <a:rPr lang="en-CA" dirty="0" smtClean="0">
                <a:effectLst/>
              </a:rPr>
              <a:t>Short article with clear useful definitions and which looks at the impact of distance on cooperation and collaboration. The impact on cooperation is clear, from </a:t>
            </a:r>
            <a:r>
              <a:rPr lang="en-CA" dirty="0" smtClean="0">
                <a:effectLst/>
                <a:hlinkClick r:id="rId6"/>
              </a:rPr>
              <a:t>this study</a:t>
            </a:r>
            <a:r>
              <a:rPr lang="en-CA" dirty="0" smtClean="0">
                <a:effectLst/>
              </a:rPr>
              <a:t>: "virtual distance had significant influences on trust, goal clarity and OCB and indirectly influenced innovation and success." But simply moving people to the same place will not impact collaboration (contra </a:t>
            </a:r>
            <a:r>
              <a:rPr lang="en-CA" dirty="0" smtClean="0">
                <a:effectLst/>
                <a:hlinkClick r:id="rId7"/>
              </a:rPr>
              <a:t>Marissa Mayer</a:t>
            </a:r>
            <a:r>
              <a:rPr lang="en-CA" dirty="0" smtClean="0">
                <a:effectLst/>
              </a:rPr>
              <a:t>). "Collaboration is working together to create something new in support of a shared vision. The key points are that is </a:t>
            </a:r>
            <a:r>
              <a:rPr lang="en-CA" dirty="0" err="1" smtClean="0">
                <a:effectLst/>
              </a:rPr>
              <a:t>is</a:t>
            </a:r>
            <a:r>
              <a:rPr lang="en-CA" dirty="0" smtClean="0">
                <a:effectLst/>
              </a:rPr>
              <a:t> not an individual effort." True. But is this? "</a:t>
            </a:r>
            <a:r>
              <a:rPr lang="en-CA" dirty="0" smtClean="0">
                <a:effectLst/>
                <a:hlinkClick r:id="rId8"/>
              </a:rPr>
              <a:t>Collaborative leadership</a:t>
            </a:r>
            <a:r>
              <a:rPr lang="en-CA" dirty="0" smtClean="0">
                <a:effectLst/>
              </a:rPr>
              <a:t> is based on respect, trust and the wise use of power. Leaders must be willing to let go of control."</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62</a:t>
            </a:fld>
            <a:endParaRPr lang="en-CA"/>
          </a:p>
        </p:txBody>
      </p:sp>
    </p:spTree>
    <p:extLst>
      <p:ext uri="{BB962C8B-B14F-4D97-AF65-F5344CB8AC3E}">
        <p14:creationId xmlns:p14="http://schemas.microsoft.com/office/powerpoint/2010/main" val="86228306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The Evolution of Cooperation</a:t>
            </a:r>
            <a:r>
              <a:rPr lang="en-CA" dirty="0" smtClean="0">
                <a:effectLst/>
              </a:rPr>
              <a:t/>
            </a:r>
            <a:br>
              <a:rPr lang="en-CA" dirty="0" smtClean="0">
                <a:effectLst/>
              </a:rPr>
            </a:br>
            <a:r>
              <a:rPr lang="en-CA" dirty="0" smtClean="0">
                <a:hlinkClick r:id="rId4"/>
              </a:rPr>
              <a:t>Robert Axelrod</a:t>
            </a:r>
            <a:r>
              <a:rPr lang="en-CA" dirty="0" smtClean="0">
                <a:effectLst/>
              </a:rPr>
              <a:t>, May 20, 2014</a:t>
            </a:r>
            <a:br>
              <a:rPr lang="en-CA" dirty="0" smtClean="0">
                <a:effectLst/>
              </a:rPr>
            </a:br>
            <a:r>
              <a:rPr lang="en-CA" i="1" dirty="0" smtClean="0">
                <a:effectLst/>
              </a:rPr>
              <a:t>Commentary by Stephen Downes</a:t>
            </a:r>
            <a:r>
              <a:rPr lang="en-CA" dirty="0" smtClean="0">
                <a:effectLst/>
              </a:rPr>
              <a:t> </a:t>
            </a:r>
          </a:p>
          <a:p>
            <a:r>
              <a:rPr lang="en-CA" dirty="0" smtClean="0">
                <a:effectLst/>
              </a:rPr>
              <a:t>From the perspective of game theory, Robert Axelrod asks, "Under what conditions will cooperation emerge in a world of egoists without central authority?" Cooperation can develop even among people with competing agendas (as in, for example, a war). "Cooperation can get started, evolve, and prove stable in situations which otherwise appear extraordinarily unpromising." Axelrod suggests (and I disagree) that cooperation requires conditions of reciprocity among people likely to meet again: "The foundation of cooperation is not really trust, but the durability of the relationship." (I disagree because cooperation can occur altruistically, in a community of strangers).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63</a:t>
            </a:fld>
            <a:endParaRPr lang="en-CA"/>
          </a:p>
        </p:txBody>
      </p:sp>
    </p:spTree>
    <p:extLst>
      <p:ext uri="{BB962C8B-B14F-4D97-AF65-F5344CB8AC3E}">
        <p14:creationId xmlns:p14="http://schemas.microsoft.com/office/powerpoint/2010/main" val="3865491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Report: Students Expect Future Universities To Be Flexible, Accessible, Career-Oriented</a:t>
            </a:r>
            <a:r>
              <a:rPr lang="en-CA" dirty="0" smtClean="0">
                <a:effectLst/>
              </a:rPr>
              <a:t/>
            </a:r>
            <a:br>
              <a:rPr lang="en-CA" dirty="0" smtClean="0">
                <a:effectLst/>
              </a:rPr>
            </a:br>
            <a:r>
              <a:rPr lang="en-CA" dirty="0" smtClean="0">
                <a:hlinkClick r:id="rId4"/>
              </a:rPr>
              <a:t>Joshua </a:t>
            </a:r>
            <a:r>
              <a:rPr lang="en-CA" dirty="0" err="1" smtClean="0">
                <a:hlinkClick r:id="rId4"/>
              </a:rPr>
              <a:t>Bolkan</a:t>
            </a:r>
            <a:r>
              <a:rPr lang="en-CA" dirty="0" smtClean="0">
                <a:effectLst/>
              </a:rPr>
              <a:t>, </a:t>
            </a:r>
            <a:r>
              <a:rPr lang="en-CA" dirty="0" smtClean="0">
                <a:hlinkClick r:id="rId5"/>
              </a:rPr>
              <a:t>Campus Technology</a:t>
            </a:r>
            <a:r>
              <a:rPr lang="en-CA" dirty="0" smtClean="0">
                <a:effectLst/>
              </a:rPr>
              <a:t>, Jun 11, 2014</a:t>
            </a:r>
            <a:br>
              <a:rPr lang="en-CA" dirty="0" smtClean="0">
                <a:effectLst/>
              </a:rPr>
            </a:br>
            <a:r>
              <a:rPr lang="en-CA" i="1" dirty="0" smtClean="0">
                <a:effectLst/>
              </a:rPr>
              <a:t>Commentary by Stephen Downes</a:t>
            </a:r>
            <a:r>
              <a:rPr lang="en-CA" dirty="0" smtClean="0">
                <a:effectLst/>
              </a:rPr>
              <a:t> </a:t>
            </a:r>
          </a:p>
          <a:p>
            <a:r>
              <a:rPr lang="en-CA" dirty="0" smtClean="0">
                <a:effectLst/>
              </a:rPr>
              <a:t>According to this article, "students expect universities to be more accessible, flexible and focused on jobs, according to a new survey." This report will be reported without criticism (as it is in Campus Technology) but consider the source: "The "</a:t>
            </a:r>
            <a:r>
              <a:rPr lang="en-CA" dirty="0" smtClean="0">
                <a:effectLst/>
                <a:hlinkClick r:id="rId6"/>
              </a:rPr>
              <a:t>2014 Global Survey of Students</a:t>
            </a:r>
            <a:r>
              <a:rPr lang="en-CA" dirty="0" smtClean="0">
                <a:effectLst/>
              </a:rPr>
              <a:t>" compiled responses from more than 20,800 students at 37 institutions in the Laureate network." I would imagine that if they surveyed 20K arts and humanities students at small liberal arts universities, the outcome would be rather different. We have to stop surveying 'university students' (and </a:t>
            </a:r>
            <a:r>
              <a:rPr lang="en-CA" i="1" dirty="0" smtClean="0">
                <a:effectLst/>
              </a:rPr>
              <a:t>especially</a:t>
            </a:r>
            <a:r>
              <a:rPr lang="en-CA" dirty="0" smtClean="0">
                <a:effectLst/>
              </a:rPr>
              <a:t> students from one particular institution) and start surveying 'people', whether or not they are in this or that institution.</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a:t>
            </a:fld>
            <a:endParaRPr lang="en-CA"/>
          </a:p>
        </p:txBody>
      </p:sp>
    </p:spTree>
    <p:extLst>
      <p:ext uri="{BB962C8B-B14F-4D97-AF65-F5344CB8AC3E}">
        <p14:creationId xmlns:p14="http://schemas.microsoft.com/office/powerpoint/2010/main" val="34786226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Towards Better Group Work: Seeing the Difference between Cooperation and Collaboration</a:t>
            </a:r>
            <a:r>
              <a:rPr lang="en-CA" dirty="0" smtClean="0">
                <a:effectLst/>
              </a:rPr>
              <a:t/>
            </a:r>
            <a:br>
              <a:rPr lang="en-CA" dirty="0" smtClean="0">
                <a:effectLst/>
              </a:rPr>
            </a:br>
            <a:r>
              <a:rPr lang="en-CA" dirty="0" smtClean="0">
                <a:hlinkClick r:id="rId4"/>
              </a:rPr>
              <a:t>Olga </a:t>
            </a:r>
            <a:r>
              <a:rPr lang="en-CA" dirty="0" err="1" smtClean="0">
                <a:hlinkClick r:id="rId4"/>
              </a:rPr>
              <a:t>Kozar</a:t>
            </a:r>
            <a:r>
              <a:rPr lang="en-CA" dirty="0" smtClean="0">
                <a:effectLst/>
              </a:rPr>
              <a:t>, </a:t>
            </a:r>
            <a:r>
              <a:rPr lang="en-CA" dirty="0" smtClean="0">
                <a:hlinkClick r:id="rId5"/>
              </a:rPr>
              <a:t>English Teaching Forum</a:t>
            </a:r>
            <a:r>
              <a:rPr lang="en-CA" dirty="0" smtClean="0">
                <a:effectLst/>
              </a:rPr>
              <a:t>, May 20, 2014</a:t>
            </a:r>
            <a:br>
              <a:rPr lang="en-CA" dirty="0" smtClean="0">
                <a:effectLst/>
              </a:rPr>
            </a:br>
            <a:r>
              <a:rPr lang="en-CA" i="1" dirty="0" smtClean="0">
                <a:effectLst/>
              </a:rPr>
              <a:t>Commentary by Stephen Downes</a:t>
            </a:r>
            <a:r>
              <a:rPr lang="en-CA" dirty="0" smtClean="0">
                <a:effectLst/>
              </a:rPr>
              <a:t> </a:t>
            </a:r>
          </a:p>
          <a:p>
            <a:r>
              <a:rPr lang="en-CA" dirty="0" smtClean="0">
                <a:effectLst/>
              </a:rPr>
              <a:t>"Cooperation can be achieved if all participants do their assigned parts separately and bring their results to the table; collaboration, in contrast, implies direct interaction among individuals to produce a product and involves negotiations, discussions, and accommodating others’ perspectives." Olga </a:t>
            </a:r>
            <a:r>
              <a:rPr lang="en-CA" dirty="0" err="1" smtClean="0">
                <a:effectLst/>
              </a:rPr>
              <a:t>Kozar</a:t>
            </a:r>
            <a:r>
              <a:rPr lang="en-CA" dirty="0" smtClean="0">
                <a:effectLst/>
              </a:rPr>
              <a:t>, English Teaching Forum (2010).  Is collaboration a reasonable goal? Dividing students into groups and telling them to work together is no guarantee that they actually will. </a:t>
            </a:r>
            <a:r>
              <a:rPr lang="en-CA" dirty="0" err="1" smtClean="0">
                <a:effectLst/>
                <a:hlinkClick r:id="rId6"/>
              </a:rPr>
              <a:t>Kreijns</a:t>
            </a:r>
            <a:r>
              <a:rPr lang="en-CA" dirty="0" smtClean="0">
                <a:effectLst/>
                <a:hlinkClick r:id="rId6"/>
              </a:rPr>
              <a:t>, </a:t>
            </a:r>
            <a:r>
              <a:rPr lang="en-CA" dirty="0" err="1" smtClean="0">
                <a:effectLst/>
                <a:hlinkClick r:id="rId6"/>
              </a:rPr>
              <a:t>Kirschner</a:t>
            </a:r>
            <a:r>
              <a:rPr lang="en-CA" dirty="0" smtClean="0">
                <a:effectLst/>
                <a:hlinkClick r:id="rId6"/>
              </a:rPr>
              <a:t>, and </a:t>
            </a:r>
            <a:r>
              <a:rPr lang="en-CA" dirty="0" err="1" smtClean="0">
                <a:effectLst/>
                <a:hlinkClick r:id="rId6"/>
              </a:rPr>
              <a:t>Jochems</a:t>
            </a:r>
            <a:r>
              <a:rPr lang="en-CA" dirty="0" smtClean="0">
                <a:effectLst/>
              </a:rPr>
              <a:t> (2002) also point to "the social-psychological/social dimension of social interaction that is salient in non-task contexts."</a:t>
            </a:r>
          </a:p>
          <a:p>
            <a:endParaRPr lang="en-CA" dirty="0" smtClean="0"/>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64</a:t>
            </a:fld>
            <a:endParaRPr lang="en-CA"/>
          </a:p>
        </p:txBody>
      </p:sp>
    </p:spTree>
    <p:extLst>
      <p:ext uri="{BB962C8B-B14F-4D97-AF65-F5344CB8AC3E}">
        <p14:creationId xmlns:p14="http://schemas.microsoft.com/office/powerpoint/2010/main" val="194223547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Coding for journalists: 10 programming concepts it helps to understand</a:t>
            </a:r>
            <a:r>
              <a:rPr lang="en-CA" dirty="0" smtClean="0">
                <a:effectLst/>
              </a:rPr>
              <a:t/>
            </a:r>
            <a:br>
              <a:rPr lang="en-CA" dirty="0" smtClean="0">
                <a:effectLst/>
              </a:rPr>
            </a:br>
            <a:r>
              <a:rPr lang="en-CA" dirty="0" smtClean="0">
                <a:hlinkClick r:id="rId4"/>
              </a:rPr>
              <a:t>Paul Bradshaw</a:t>
            </a:r>
            <a:r>
              <a:rPr lang="en-CA" dirty="0" smtClean="0">
                <a:effectLst/>
              </a:rPr>
              <a:t>, </a:t>
            </a:r>
            <a:r>
              <a:rPr lang="en-CA" dirty="0" smtClean="0">
                <a:hlinkClick r:id="rId5"/>
              </a:rPr>
              <a:t>Online Journalism Blog</a:t>
            </a:r>
            <a:r>
              <a:rPr lang="en-CA" dirty="0" smtClean="0">
                <a:effectLst/>
              </a:rPr>
              <a:t>, Jun 01, 2014</a:t>
            </a:r>
            <a:br>
              <a:rPr lang="en-CA" dirty="0" smtClean="0">
                <a:effectLst/>
              </a:rPr>
            </a:br>
            <a:r>
              <a:rPr lang="en-CA" i="1" dirty="0" smtClean="0">
                <a:effectLst/>
              </a:rPr>
              <a:t>Commentary by Stephen Downes</a:t>
            </a:r>
            <a:r>
              <a:rPr lang="en-CA" dirty="0" smtClean="0">
                <a:effectLst/>
              </a:rPr>
              <a:t> </a:t>
            </a:r>
          </a:p>
          <a:p>
            <a:r>
              <a:rPr lang="en-CA" dirty="0" smtClean="0">
                <a:effectLst/>
              </a:rPr>
              <a:t>This article won't teach you how to program - not even close. But if you're involved in any discipline employing computer technology - such as online learning - then the language of programming seeps into everyday language. That's where this article comes in - it will help you understand the real meaning of such </a:t>
            </a:r>
            <a:r>
              <a:rPr lang="en-CA" dirty="0" err="1" smtClean="0">
                <a:effectLst/>
              </a:rPr>
              <a:t>arcania</a:t>
            </a:r>
            <a:r>
              <a:rPr lang="en-CA" dirty="0" smtClean="0">
                <a:effectLst/>
              </a:rPr>
              <a:t> as lists, loops and APIs. Why does this matter? Because these terms have specific and precise meanings when used by programmers. Take 'objects', for example. To a layperson, a 'learning object' is more or less the same in meaning as, say, a 'learning thing'. But to a programmer, an 'object' is like a template with built-in functions. A 'learning object' is a piece of code that can be customized for specific applications. The implications of this difference shaped our understanding of online learning for a decade.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65</a:t>
            </a:fld>
            <a:endParaRPr lang="en-CA"/>
          </a:p>
        </p:txBody>
      </p:sp>
    </p:spTree>
    <p:extLst>
      <p:ext uri="{BB962C8B-B14F-4D97-AF65-F5344CB8AC3E}">
        <p14:creationId xmlns:p14="http://schemas.microsoft.com/office/powerpoint/2010/main" val="37793603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With 24 million students, </a:t>
            </a:r>
            <a:r>
              <a:rPr lang="en-CA" b="1" dirty="0" err="1" smtClean="0">
                <a:effectLst/>
                <a:hlinkClick r:id="rId3"/>
              </a:rPr>
              <a:t>Codecademy</a:t>
            </a:r>
            <a:r>
              <a:rPr lang="en-CA" b="1" dirty="0" smtClean="0">
                <a:effectLst/>
                <a:hlinkClick r:id="rId3"/>
              </a:rPr>
              <a:t> revamps its offerings</a:t>
            </a:r>
            <a:r>
              <a:rPr lang="en-CA" dirty="0" smtClean="0">
                <a:effectLst/>
              </a:rPr>
              <a:t/>
            </a:r>
            <a:br>
              <a:rPr lang="en-CA" dirty="0" smtClean="0">
                <a:effectLst/>
              </a:rPr>
            </a:br>
            <a:r>
              <a:rPr lang="en-CA" dirty="0" smtClean="0">
                <a:hlinkClick r:id="rId4"/>
              </a:rPr>
              <a:t>Erin Griffith</a:t>
            </a:r>
            <a:r>
              <a:rPr lang="en-CA" dirty="0" smtClean="0">
                <a:effectLst/>
              </a:rPr>
              <a:t>, </a:t>
            </a:r>
            <a:r>
              <a:rPr lang="en-CA" dirty="0" smtClean="0">
                <a:hlinkClick r:id="rId5"/>
              </a:rPr>
              <a:t>CNN.com - Money</a:t>
            </a:r>
            <a:r>
              <a:rPr lang="en-CA" dirty="0" smtClean="0">
                <a:effectLst/>
              </a:rPr>
              <a:t>, Apr 24, 2014</a:t>
            </a:r>
            <a:br>
              <a:rPr lang="en-CA" dirty="0" smtClean="0">
                <a:effectLst/>
              </a:rPr>
            </a:br>
            <a:r>
              <a:rPr lang="en-CA" i="1" dirty="0" smtClean="0">
                <a:effectLst/>
              </a:rPr>
              <a:t>Commentary by Stephen Downes</a:t>
            </a:r>
            <a:r>
              <a:rPr lang="en-CA" dirty="0" smtClean="0">
                <a:effectLst/>
              </a:rPr>
              <a:t> </a:t>
            </a:r>
          </a:p>
          <a:p>
            <a:r>
              <a:rPr lang="en-CA" dirty="0" smtClean="0">
                <a:effectLst/>
              </a:rPr>
              <a:t>People forget about </a:t>
            </a:r>
            <a:r>
              <a:rPr lang="en-CA" dirty="0" err="1" smtClean="0">
                <a:effectLst/>
                <a:hlinkClick r:id="rId6"/>
              </a:rPr>
              <a:t>CodeAcademy</a:t>
            </a:r>
            <a:r>
              <a:rPr lang="en-CA" dirty="0" smtClean="0">
                <a:effectLst/>
              </a:rPr>
              <a:t> when they talk about MOOCs, but it was earlier than most and, with 24 million users, larger than most. It has distanced itself (quite rightly) from the </a:t>
            </a:r>
            <a:r>
              <a:rPr lang="en-CA" dirty="0" err="1" smtClean="0">
                <a:effectLst/>
              </a:rPr>
              <a:t>xMOOCs</a:t>
            </a:r>
            <a:r>
              <a:rPr lang="en-CA" dirty="0" smtClean="0">
                <a:effectLst/>
              </a:rPr>
              <a:t> offered at Stanford and elsewhere. "The problem with MOOCs, according to </a:t>
            </a:r>
            <a:r>
              <a:rPr lang="en-CA" dirty="0" err="1" smtClean="0">
                <a:effectLst/>
              </a:rPr>
              <a:t>Codecademy</a:t>
            </a:r>
            <a:r>
              <a:rPr lang="en-CA" dirty="0" smtClean="0">
                <a:effectLst/>
              </a:rPr>
              <a:t> founder Zach Sims, is that they simply try to replicate the offline learning experience. The web presents the opportunity to learn in an entirely new way, he says." Quite so. This year it will begin monetizing, not by selling certificates to students, but by matching students with jobs (circumventing the whole certification process entirely). When you stop thinking that you're a university, a world of opportunity opens up to you.</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66</a:t>
            </a:fld>
            <a:endParaRPr lang="en-CA"/>
          </a:p>
        </p:txBody>
      </p:sp>
    </p:spTree>
    <p:extLst>
      <p:ext uri="{BB962C8B-B14F-4D97-AF65-F5344CB8AC3E}">
        <p14:creationId xmlns:p14="http://schemas.microsoft.com/office/powerpoint/2010/main" val="53326336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Learning from Seymour </a:t>
            </a:r>
            <a:r>
              <a:rPr lang="en-CA" b="1" dirty="0" err="1" smtClean="0">
                <a:effectLst/>
                <a:hlinkClick r:id="rId3"/>
              </a:rPr>
              <a:t>Papert</a:t>
            </a:r>
            <a:r>
              <a:rPr lang="en-CA" dirty="0" smtClean="0">
                <a:effectLst/>
              </a:rPr>
              <a:t/>
            </a:r>
            <a:br>
              <a:rPr lang="en-CA" dirty="0" smtClean="0">
                <a:effectLst/>
              </a:rPr>
            </a:br>
            <a:r>
              <a:rPr lang="en-CA" dirty="0" smtClean="0">
                <a:hlinkClick r:id="rId4"/>
              </a:rPr>
              <a:t>Mitchel </a:t>
            </a:r>
            <a:r>
              <a:rPr lang="en-CA" dirty="0" err="1" smtClean="0">
                <a:hlinkClick r:id="rId4"/>
              </a:rPr>
              <a:t>Resnick</a:t>
            </a:r>
            <a:r>
              <a:rPr lang="en-CA" dirty="0" smtClean="0">
                <a:effectLst/>
              </a:rPr>
              <a:t>, </a:t>
            </a:r>
            <a:r>
              <a:rPr lang="en-CA" dirty="0" smtClean="0">
                <a:hlinkClick r:id="rId5"/>
              </a:rPr>
              <a:t>Nicholas Negroponte</a:t>
            </a:r>
            <a:r>
              <a:rPr lang="en-CA" dirty="0" smtClean="0">
                <a:effectLst/>
              </a:rPr>
              <a:t>, </a:t>
            </a:r>
            <a:r>
              <a:rPr lang="en-CA" dirty="0" smtClean="0">
                <a:hlinkClick r:id="rId6"/>
              </a:rPr>
              <a:t>Alan Kay</a:t>
            </a:r>
            <a:r>
              <a:rPr lang="en-CA" dirty="0" smtClean="0">
                <a:effectLst/>
              </a:rPr>
              <a:t>, </a:t>
            </a:r>
            <a:r>
              <a:rPr lang="en-CA" dirty="0" smtClean="0">
                <a:hlinkClick r:id="rId7"/>
              </a:rPr>
              <a:t>Marvin </a:t>
            </a:r>
            <a:r>
              <a:rPr lang="en-CA" dirty="0" err="1" smtClean="0">
                <a:hlinkClick r:id="rId7"/>
              </a:rPr>
              <a:t>Minsky</a:t>
            </a:r>
            <a:r>
              <a:rPr lang="en-CA" dirty="0" smtClean="0">
                <a:effectLst/>
              </a:rPr>
              <a:t>, </a:t>
            </a:r>
            <a:r>
              <a:rPr lang="en-CA" dirty="0" smtClean="0">
                <a:hlinkClick r:id="rId8"/>
              </a:rPr>
              <a:t>MIT Media Lab</a:t>
            </a:r>
            <a:r>
              <a:rPr lang="en-CA" dirty="0" smtClean="0">
                <a:effectLst/>
              </a:rPr>
              <a:t>, May 05, 2014</a:t>
            </a:r>
            <a:br>
              <a:rPr lang="en-CA" dirty="0" smtClean="0">
                <a:effectLst/>
              </a:rPr>
            </a:br>
            <a:r>
              <a:rPr lang="en-CA" i="1" dirty="0" smtClean="0">
                <a:effectLst/>
              </a:rPr>
              <a:t>Commentary by Stephen Downes</a:t>
            </a:r>
            <a:r>
              <a:rPr lang="en-CA" dirty="0" smtClean="0">
                <a:effectLst/>
              </a:rPr>
              <a:t> </a:t>
            </a:r>
          </a:p>
          <a:p>
            <a:r>
              <a:rPr lang="en-CA" dirty="0" smtClean="0">
                <a:effectLst/>
              </a:rPr>
              <a:t>Recent MIT Media Lab event on the life and lessons of Seymour </a:t>
            </a:r>
            <a:r>
              <a:rPr lang="en-CA" dirty="0" err="1" smtClean="0">
                <a:effectLst/>
              </a:rPr>
              <a:t>Papert</a:t>
            </a:r>
            <a:r>
              <a:rPr lang="en-CA" dirty="0" smtClean="0">
                <a:effectLst/>
              </a:rPr>
              <a:t>, with contributions from Nicholas Negroponte, Alan Kay, and Marvin </a:t>
            </a:r>
            <a:r>
              <a:rPr lang="en-CA" dirty="0" err="1" smtClean="0">
                <a:effectLst/>
              </a:rPr>
              <a:t>Minsky</a:t>
            </a:r>
            <a:r>
              <a:rPr lang="en-CA" dirty="0" smtClean="0">
                <a:effectLst/>
              </a:rPr>
              <a:t> and Mitchel </a:t>
            </a:r>
            <a:r>
              <a:rPr lang="en-CA" dirty="0" err="1" smtClean="0">
                <a:effectLst/>
              </a:rPr>
              <a:t>Resnick</a:t>
            </a:r>
            <a:r>
              <a:rPr lang="en-CA" dirty="0" smtClean="0">
                <a:effectLst/>
              </a:rPr>
              <a:t>. 61 minute video. There's a </a:t>
            </a:r>
            <a:r>
              <a:rPr lang="en-CA" dirty="0" smtClean="0">
                <a:effectLst/>
                <a:hlinkClick r:id="rId9"/>
              </a:rPr>
              <a:t>Japanese</a:t>
            </a:r>
            <a:r>
              <a:rPr lang="en-CA" dirty="0" smtClean="0">
                <a:effectLst/>
              </a:rPr>
              <a:t> translation. The Media Lab model of "projects and peers and passion and play" grew out of </a:t>
            </a:r>
            <a:r>
              <a:rPr lang="en-CA" dirty="0" err="1" smtClean="0">
                <a:effectLst/>
              </a:rPr>
              <a:t>Papert's</a:t>
            </a:r>
            <a:r>
              <a:rPr lang="en-CA" dirty="0" smtClean="0">
                <a:effectLst/>
              </a:rPr>
              <a:t> work, we are told. Mitchel </a:t>
            </a:r>
            <a:r>
              <a:rPr lang="en-CA" dirty="0" err="1" smtClean="0">
                <a:effectLst/>
              </a:rPr>
              <a:t>Resnick</a:t>
            </a:r>
            <a:r>
              <a:rPr lang="en-CA" dirty="0" smtClean="0">
                <a:effectLst/>
              </a:rPr>
              <a:t> introduces the panel.</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67</a:t>
            </a:fld>
            <a:endParaRPr lang="en-CA"/>
          </a:p>
        </p:txBody>
      </p:sp>
    </p:spTree>
    <p:extLst>
      <p:ext uri="{BB962C8B-B14F-4D97-AF65-F5344CB8AC3E}">
        <p14:creationId xmlns:p14="http://schemas.microsoft.com/office/powerpoint/2010/main" val="3587435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Cape Breton University President Looks Toward Super University</a:t>
            </a:r>
            <a:r>
              <a:rPr lang="en-CA" dirty="0" smtClean="0">
                <a:effectLst/>
              </a:rPr>
              <a:t/>
            </a:r>
            <a:br>
              <a:rPr lang="en-CA" dirty="0" smtClean="0">
                <a:effectLst/>
              </a:rPr>
            </a:br>
            <a:r>
              <a:rPr lang="en-CA" dirty="0" smtClean="0">
                <a:hlinkClick r:id="rId4"/>
              </a:rPr>
              <a:t>David Wheeler</a:t>
            </a:r>
            <a:r>
              <a:rPr lang="en-CA" dirty="0" smtClean="0">
                <a:effectLst/>
              </a:rPr>
              <a:t>, </a:t>
            </a:r>
            <a:r>
              <a:rPr lang="en-CA" dirty="0" smtClean="0">
                <a:hlinkClick r:id="rId5"/>
              </a:rPr>
              <a:t>Cape Breton University</a:t>
            </a:r>
            <a:r>
              <a:rPr lang="en-CA" dirty="0" smtClean="0">
                <a:effectLst/>
              </a:rPr>
              <a:t>, Jun 17, 2014</a:t>
            </a:r>
            <a:br>
              <a:rPr lang="en-CA" dirty="0" smtClean="0">
                <a:effectLst/>
              </a:rPr>
            </a:br>
            <a:r>
              <a:rPr lang="en-CA" i="1" dirty="0" smtClean="0">
                <a:effectLst/>
              </a:rPr>
              <a:t>Commentary by Stephen Downes</a:t>
            </a:r>
            <a:r>
              <a:rPr lang="en-CA" dirty="0" smtClean="0">
                <a:effectLst/>
              </a:rPr>
              <a:t> </a:t>
            </a:r>
          </a:p>
          <a:p>
            <a:r>
              <a:rPr lang="en-CA" dirty="0" smtClean="0">
                <a:effectLst/>
              </a:rPr>
              <a:t>Presentation slides and press release about a talk by Cape Breton University president David Wheeler. He argues that " future universities will be rewarded by governments for their performance in economic development, employability of graduates, immigration and commercialisation of research in addition to more traditional metrics which may have less to do with scientific, social and cultural excellence or economic prosperity." One slide points out that universities have survived since the 16th century "because societies need them."</a:t>
            </a:r>
          </a:p>
          <a:p>
            <a:r>
              <a:rPr lang="en-CA" dirty="0" smtClean="0">
                <a:effectLst/>
              </a:rPr>
              <a:t/>
            </a:r>
            <a:br>
              <a:rPr lang="en-CA" dirty="0" smtClean="0">
                <a:effectLst/>
              </a:rPr>
            </a:br>
            <a:r>
              <a:rPr lang="en-CA" dirty="0" smtClean="0">
                <a:effectLst/>
              </a:rPr>
              <a:t>It is worth asking at this juncture exactly what it is that societies need. The citizens of Leiden </a:t>
            </a:r>
            <a:r>
              <a:rPr lang="en-CA" dirty="0" smtClean="0">
                <a:effectLst/>
                <a:hlinkClick r:id="rId6"/>
              </a:rPr>
              <a:t>famously opted</a:t>
            </a:r>
            <a:r>
              <a:rPr lang="en-CA" dirty="0" smtClean="0">
                <a:effectLst/>
              </a:rPr>
              <a:t> for a university as a reward from William of Orange instead of the economic advantage of tax-free status. The citizens of </a:t>
            </a:r>
            <a:r>
              <a:rPr lang="en-CA" dirty="0" smtClean="0">
                <a:effectLst/>
                <a:hlinkClick r:id="rId7"/>
              </a:rPr>
              <a:t>Tubingen</a:t>
            </a:r>
            <a:r>
              <a:rPr lang="en-CA" dirty="0" smtClean="0">
                <a:effectLst/>
              </a:rPr>
              <a:t> famously rejected industrial development in favour of remaining a university city. The need is to develop a university </a:t>
            </a:r>
            <a:r>
              <a:rPr lang="en-CA" i="1" dirty="0" smtClean="0">
                <a:effectLst/>
              </a:rPr>
              <a:t>as a </a:t>
            </a:r>
            <a:r>
              <a:rPr lang="en-CA" dirty="0" smtClean="0">
                <a:effectLst/>
              </a:rPr>
              <a:t>university, not an engine to support day-to-day economic development. If we want job creation or economic development we have the private sector to do that; if they won't (and in Canada, increasingly, they won't) we need other measures to address that; converting universities into something they're not is not the answer.</a:t>
            </a:r>
          </a:p>
        </p:txBody>
      </p:sp>
      <p:sp>
        <p:nvSpPr>
          <p:cNvPr id="4" name="Slide Number Placeholder 3"/>
          <p:cNvSpPr>
            <a:spLocks noGrp="1"/>
          </p:cNvSpPr>
          <p:nvPr>
            <p:ph type="sldNum" sz="quarter" idx="10"/>
          </p:nvPr>
        </p:nvSpPr>
        <p:spPr/>
        <p:txBody>
          <a:bodyPr/>
          <a:lstStyle/>
          <a:p>
            <a:fld id="{25876931-2989-4B77-93C7-B8D36531064C}" type="slidenum">
              <a:rPr lang="en-CA" smtClean="0"/>
              <a:t>68</a:t>
            </a:fld>
            <a:endParaRPr lang="en-CA"/>
          </a:p>
        </p:txBody>
      </p:sp>
    </p:spTree>
    <p:extLst>
      <p:ext uri="{BB962C8B-B14F-4D97-AF65-F5344CB8AC3E}">
        <p14:creationId xmlns:p14="http://schemas.microsoft.com/office/powerpoint/2010/main" val="6595874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Building a </a:t>
            </a:r>
            <a:r>
              <a:rPr lang="en-CA" b="1" dirty="0" err="1" smtClean="0">
                <a:effectLst/>
                <a:hlinkClick r:id="rId3"/>
              </a:rPr>
              <a:t>Knowmad</a:t>
            </a:r>
            <a:r>
              <a:rPr lang="en-CA" b="1" dirty="0" smtClean="0">
                <a:effectLst/>
                <a:hlinkClick r:id="rId3"/>
              </a:rPr>
              <a:t> Society in Ecuador</a:t>
            </a:r>
            <a:r>
              <a:rPr lang="en-CA" dirty="0" smtClean="0">
                <a:effectLst/>
              </a:rPr>
              <a:t/>
            </a:r>
            <a:br>
              <a:rPr lang="en-CA" dirty="0" smtClean="0">
                <a:effectLst/>
              </a:rPr>
            </a:br>
            <a:r>
              <a:rPr lang="en-CA" dirty="0" smtClean="0">
                <a:hlinkClick r:id="rId4"/>
              </a:rPr>
              <a:t>John W. Moravec</a:t>
            </a:r>
            <a:r>
              <a:rPr lang="en-CA" dirty="0" smtClean="0">
                <a:effectLst/>
              </a:rPr>
              <a:t>, </a:t>
            </a:r>
            <a:r>
              <a:rPr lang="en-CA" dirty="0" smtClean="0">
                <a:hlinkClick r:id="rId5"/>
              </a:rPr>
              <a:t>Education Futures</a:t>
            </a:r>
            <a:r>
              <a:rPr lang="en-CA" dirty="0" smtClean="0">
                <a:effectLst/>
              </a:rPr>
              <a:t>, May 28, 2014</a:t>
            </a:r>
            <a:br>
              <a:rPr lang="en-CA" dirty="0" smtClean="0">
                <a:effectLst/>
              </a:rPr>
            </a:br>
            <a:r>
              <a:rPr lang="en-CA" i="1" dirty="0" smtClean="0">
                <a:effectLst/>
              </a:rPr>
              <a:t>Commentary by Stephen Downes</a:t>
            </a:r>
            <a:r>
              <a:rPr lang="en-CA" dirty="0" smtClean="0">
                <a:effectLst/>
              </a:rPr>
              <a:t> </a:t>
            </a:r>
          </a:p>
          <a:p>
            <a:r>
              <a:rPr lang="en-CA" dirty="0" smtClean="0">
                <a:effectLst/>
              </a:rPr>
              <a:t>I think this is an ambitious plan and wonder how it will impact the work that follows: "The project seeks to encourage </a:t>
            </a:r>
            <a:r>
              <a:rPr lang="en-CA" dirty="0" err="1" smtClean="0">
                <a:effectLst/>
              </a:rPr>
              <a:t>horizontalized</a:t>
            </a:r>
            <a:r>
              <a:rPr lang="en-CA" dirty="0" smtClean="0">
                <a:effectLst/>
              </a:rPr>
              <a:t>, peer-to-peer exchange and the development of activities that will promote extending learning beyond formal education. Nine three-day workshops will cover each regional division of Ecuador. An online platform will facilitate further discussion, and the outputs from the workshops and online activities will be fed into a data analysis process that will inform the creation of a white paper on transforming Ecuadorian education for a '</a:t>
            </a:r>
            <a:r>
              <a:rPr lang="en-CA" dirty="0" err="1" smtClean="0">
                <a:effectLst/>
              </a:rPr>
              <a:t>knowmadic</a:t>
            </a:r>
            <a:r>
              <a:rPr lang="en-CA" dirty="0" smtClean="0">
                <a:effectLst/>
              </a:rPr>
              <a:t>' society."</a:t>
            </a:r>
          </a:p>
          <a:p>
            <a:r>
              <a:rPr lang="en-CA" dirty="0" smtClean="0">
                <a:effectLst/>
              </a:rPr>
              <a:t/>
            </a:r>
            <a:br>
              <a:rPr lang="en-CA" dirty="0" smtClean="0">
                <a:effectLst/>
              </a:rPr>
            </a:br>
            <a:r>
              <a:rPr lang="en-CA" dirty="0" smtClean="0">
                <a:effectLst/>
              </a:rPr>
              <a:t>Do also read the comment that follows the article. A writer named </a:t>
            </a:r>
            <a:r>
              <a:rPr lang="en-CA" dirty="0" err="1" smtClean="0">
                <a:effectLst/>
              </a:rPr>
              <a:t>Khuyana</a:t>
            </a:r>
            <a:r>
              <a:rPr lang="en-CA" dirty="0" smtClean="0">
                <a:effectLst/>
              </a:rPr>
              <a:t> offers, "I would like to ensure that these great changes apply to ALL universities in Ecuador, not just the 'new and improved' universities like </a:t>
            </a:r>
            <a:r>
              <a:rPr lang="en-CA" dirty="0" err="1" smtClean="0">
                <a:effectLst/>
              </a:rPr>
              <a:t>Yachay</a:t>
            </a:r>
            <a:r>
              <a:rPr lang="en-CA" dirty="0" smtClean="0">
                <a:effectLst/>
              </a:rPr>
              <a:t> University or IKIAM, as it seems to be so far." It points to the difficulties of aiming at 21st century objectives in institutions struggling to meet 20th century standards.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72</a:t>
            </a:fld>
            <a:endParaRPr lang="en-CA"/>
          </a:p>
        </p:txBody>
      </p:sp>
    </p:spTree>
    <p:extLst>
      <p:ext uri="{BB962C8B-B14F-4D97-AF65-F5344CB8AC3E}">
        <p14:creationId xmlns:p14="http://schemas.microsoft.com/office/powerpoint/2010/main" val="22238304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New Learning</a:t>
            </a:r>
            <a:r>
              <a:rPr lang="en-CA" dirty="0" smtClean="0">
                <a:effectLst/>
              </a:rPr>
              <a:t/>
            </a:r>
            <a:br>
              <a:rPr lang="en-CA" dirty="0" smtClean="0">
                <a:effectLst/>
              </a:rPr>
            </a:br>
            <a:r>
              <a:rPr lang="en-CA" dirty="0" smtClean="0">
                <a:hlinkClick r:id="rId4"/>
              </a:rPr>
              <a:t>Stephen Downes</a:t>
            </a:r>
            <a:r>
              <a:rPr lang="en-CA" dirty="0" smtClean="0">
                <a:effectLst/>
              </a:rPr>
              <a:t>, </a:t>
            </a:r>
            <a:r>
              <a:rPr lang="en-CA" dirty="0" smtClean="0">
                <a:hlinkClick r:id="rId5"/>
              </a:rPr>
              <a:t>Half an Hour</a:t>
            </a:r>
            <a:r>
              <a:rPr lang="en-CA" dirty="0" smtClean="0">
                <a:effectLst/>
              </a:rPr>
              <a:t>, Jun 12, 2014</a:t>
            </a:r>
            <a:br>
              <a:rPr lang="en-CA" dirty="0" smtClean="0">
                <a:effectLst/>
              </a:rPr>
            </a:br>
            <a:r>
              <a:rPr lang="en-CA" i="1" dirty="0" smtClean="0">
                <a:effectLst/>
              </a:rPr>
              <a:t>Commentary by Stephen Downes</a:t>
            </a:r>
            <a:r>
              <a:rPr lang="en-CA" dirty="0" smtClean="0">
                <a:effectLst/>
              </a:rPr>
              <a:t> </a:t>
            </a:r>
          </a:p>
          <a:p>
            <a:r>
              <a:rPr lang="en-CA" dirty="0" smtClean="0">
                <a:effectLst/>
                <a:hlinkClick r:id="rId6"/>
              </a:rPr>
              <a:t>A recent post</a:t>
            </a:r>
            <a:r>
              <a:rPr lang="en-CA" dirty="0" smtClean="0">
                <a:effectLst/>
              </a:rPr>
              <a:t> describes "8 Ideas That Will Permanently Break Education As We Know It," by Terry </a:t>
            </a:r>
            <a:r>
              <a:rPr lang="en-CA" dirty="0" err="1" smtClean="0">
                <a:effectLst/>
              </a:rPr>
              <a:t>Heick</a:t>
            </a:r>
            <a:r>
              <a:rPr lang="en-CA" dirty="0" smtClean="0">
                <a:effectLst/>
              </a:rPr>
              <a:t> in </a:t>
            </a:r>
            <a:r>
              <a:rPr lang="en-CA" dirty="0" err="1" smtClean="0">
                <a:effectLst/>
              </a:rPr>
              <a:t>TeachThought</a:t>
            </a:r>
            <a:r>
              <a:rPr lang="en-CA" dirty="0" smtClean="0">
                <a:effectLst/>
              </a:rPr>
              <a:t>. Sheila Stewart addresses one of these points, the idea that '</a:t>
            </a:r>
            <a:r>
              <a:rPr lang="en-CA" dirty="0" smtClean="0">
                <a:effectLst/>
                <a:hlinkClick r:id="rId7"/>
              </a:rPr>
              <a:t>parents are the sleeping giants</a:t>
            </a:r>
            <a:r>
              <a:rPr lang="en-CA" dirty="0" smtClean="0">
                <a:effectLst/>
              </a:rPr>
              <a:t>' in education. "Hopefully parents can also work </a:t>
            </a:r>
            <a:r>
              <a:rPr lang="en-CA" i="1" dirty="0" smtClean="0">
                <a:effectLst/>
              </a:rPr>
              <a:t>with</a:t>
            </a:r>
            <a:r>
              <a:rPr lang="en-CA" dirty="0" smtClean="0">
                <a:effectLst/>
              </a:rPr>
              <a:t> teachers, principals and policymakers," she writes, rather than "redirecting anger." I address the rest. It's a good overview of the ways education is changing, but it subtly misses the point item by item. This post is my response to those items, creating an overview of what might be called New Learning.</a:t>
            </a:r>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73</a:t>
            </a:fld>
            <a:endParaRPr lang="en-CA"/>
          </a:p>
        </p:txBody>
      </p:sp>
    </p:spTree>
    <p:extLst>
      <p:ext uri="{BB962C8B-B14F-4D97-AF65-F5344CB8AC3E}">
        <p14:creationId xmlns:p14="http://schemas.microsoft.com/office/powerpoint/2010/main" val="4128739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The digital degree</a:t>
            </a:r>
            <a:r>
              <a:rPr lang="en-CA" dirty="0" smtClean="0">
                <a:effectLst/>
              </a:rPr>
              <a:t/>
            </a:r>
            <a:br>
              <a:rPr lang="en-CA" dirty="0" smtClean="0">
                <a:effectLst/>
              </a:rPr>
            </a:br>
            <a:r>
              <a:rPr lang="en-CA" dirty="0" smtClean="0">
                <a:hlinkClick r:id="rId4"/>
              </a:rPr>
              <a:t>Unattributed</a:t>
            </a:r>
            <a:r>
              <a:rPr lang="en-CA" dirty="0" smtClean="0">
                <a:effectLst/>
              </a:rPr>
              <a:t>, </a:t>
            </a:r>
            <a:r>
              <a:rPr lang="en-CA" dirty="0" smtClean="0">
                <a:hlinkClick r:id="rId5"/>
              </a:rPr>
              <a:t>The Economist</a:t>
            </a:r>
            <a:r>
              <a:rPr lang="en-CA" dirty="0" smtClean="0">
                <a:effectLst/>
              </a:rPr>
              <a:t>, Jul 01, 2014</a:t>
            </a:r>
            <a:br>
              <a:rPr lang="en-CA" dirty="0" smtClean="0">
                <a:effectLst/>
              </a:rPr>
            </a:br>
            <a:r>
              <a:rPr lang="en-CA" i="1" dirty="0" smtClean="0">
                <a:effectLst/>
              </a:rPr>
              <a:t>Commentary by Stephen Downes</a:t>
            </a:r>
            <a:r>
              <a:rPr lang="en-CA" dirty="0" smtClean="0">
                <a:effectLst/>
              </a:rPr>
              <a:t> </a:t>
            </a:r>
          </a:p>
          <a:p>
            <a:r>
              <a:rPr lang="en-CA" dirty="0" smtClean="0">
                <a:effectLst/>
              </a:rPr>
              <a:t>If the Economist says something is good, I begin to worry. And so too with this article touting the destruction of the universities at the hands of the MOOC. The Economist sees the elite universities faring well, with smaller for-profits and even medium-sized public universities bearing the brunt. I'd like to think that open online learning will make the elite universities irrelevant - of course, a lot of things have to happen for that to take place, but we can always hope.</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7</a:t>
            </a:fld>
            <a:endParaRPr lang="en-CA"/>
          </a:p>
        </p:txBody>
      </p:sp>
    </p:spTree>
    <p:extLst>
      <p:ext uri="{BB962C8B-B14F-4D97-AF65-F5344CB8AC3E}">
        <p14:creationId xmlns:p14="http://schemas.microsoft.com/office/powerpoint/2010/main" val="596629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dirty="0" smtClean="0">
                <a:effectLst/>
                <a:hlinkClick r:id="rId3"/>
              </a:rPr>
              <a:t>Three Trends Worth Watching for Continuing Education Leaders</a:t>
            </a:r>
            <a:r>
              <a:rPr lang="en-CA" dirty="0" smtClean="0">
                <a:effectLst/>
              </a:rPr>
              <a:t/>
            </a:r>
            <a:br>
              <a:rPr lang="en-CA" dirty="0" smtClean="0">
                <a:effectLst/>
              </a:rPr>
            </a:br>
            <a:r>
              <a:rPr lang="en-CA" dirty="0" smtClean="0">
                <a:hlinkClick r:id="rId4"/>
              </a:rPr>
              <a:t>Cathy </a:t>
            </a:r>
            <a:r>
              <a:rPr lang="en-CA" dirty="0" err="1" smtClean="0">
                <a:hlinkClick r:id="rId4"/>
              </a:rPr>
              <a:t>Sandeen</a:t>
            </a:r>
            <a:r>
              <a:rPr lang="en-CA" dirty="0" smtClean="0">
                <a:effectLst/>
              </a:rPr>
              <a:t>, </a:t>
            </a:r>
            <a:r>
              <a:rPr lang="en-CA" dirty="0" smtClean="0">
                <a:hlinkClick r:id="rId5"/>
              </a:rPr>
              <a:t>Higher Education Today</a:t>
            </a:r>
            <a:r>
              <a:rPr lang="en-CA" dirty="0" smtClean="0">
                <a:effectLst/>
              </a:rPr>
              <a:t>, May 29, 2014</a:t>
            </a:r>
            <a:br>
              <a:rPr lang="en-CA" dirty="0" smtClean="0">
                <a:effectLst/>
              </a:rPr>
            </a:br>
            <a:r>
              <a:rPr lang="en-CA" i="1" dirty="0" smtClean="0">
                <a:effectLst/>
              </a:rPr>
              <a:t>Commentary by Stephen Downes</a:t>
            </a:r>
            <a:r>
              <a:rPr lang="en-CA" dirty="0" smtClean="0">
                <a:effectLst/>
              </a:rPr>
              <a:t> </a:t>
            </a:r>
          </a:p>
          <a:p>
            <a:r>
              <a:rPr lang="en-CA" dirty="0" smtClean="0">
                <a:effectLst/>
              </a:rPr>
              <a:t>All three of these trends are very likely, I think. Here's the list:</a:t>
            </a:r>
          </a:p>
          <a:p>
            <a:r>
              <a:rPr lang="en-CA" dirty="0" smtClean="0">
                <a:effectLst/>
              </a:rPr>
              <a:t/>
            </a:r>
            <a:br>
              <a:rPr lang="en-CA" dirty="0" smtClean="0">
                <a:effectLst/>
              </a:rPr>
            </a:br>
            <a:r>
              <a:rPr lang="en-CA" dirty="0" smtClean="0">
                <a:effectLst/>
              </a:rPr>
              <a:t/>
            </a:r>
            <a:br>
              <a:rPr lang="en-CA" dirty="0" smtClean="0">
                <a:effectLst/>
              </a:rPr>
            </a:br>
            <a:r>
              <a:rPr lang="en-CA" dirty="0" smtClean="0">
                <a:effectLst/>
              </a:rPr>
              <a:t>Tiered service models at universities</a:t>
            </a:r>
          </a:p>
          <a:p>
            <a:r>
              <a:rPr lang="en-CA" dirty="0" smtClean="0">
                <a:effectLst/>
              </a:rPr>
              <a:t/>
            </a:r>
            <a:br>
              <a:rPr lang="en-CA" dirty="0" smtClean="0">
                <a:effectLst/>
              </a:rPr>
            </a:br>
            <a:r>
              <a:rPr lang="en-CA" dirty="0" smtClean="0">
                <a:effectLst/>
              </a:rPr>
              <a:t>Analytics and data-driven management</a:t>
            </a:r>
          </a:p>
          <a:p>
            <a:r>
              <a:rPr lang="en-CA" dirty="0" smtClean="0">
                <a:effectLst/>
              </a:rPr>
              <a:t/>
            </a:r>
            <a:br>
              <a:rPr lang="en-CA" dirty="0" smtClean="0">
                <a:effectLst/>
              </a:rPr>
            </a:br>
            <a:r>
              <a:rPr lang="en-CA" dirty="0" smtClean="0">
                <a:effectLst/>
              </a:rPr>
              <a:t>Alternative credentials</a:t>
            </a:r>
          </a:p>
          <a:p>
            <a:r>
              <a:rPr lang="en-CA" dirty="0" smtClean="0">
                <a:effectLst/>
              </a:rPr>
              <a:t/>
            </a:r>
            <a:br>
              <a:rPr lang="en-CA" dirty="0" smtClean="0">
                <a:effectLst/>
              </a:rPr>
            </a:br>
            <a:endParaRPr lang="en-CA" dirty="0" smtClean="0">
              <a:effectLst/>
            </a:endParaRPr>
          </a:p>
          <a:p>
            <a:r>
              <a:rPr lang="en-CA" dirty="0" smtClean="0">
                <a:effectLst/>
              </a:rPr>
              <a:t/>
            </a:r>
            <a:br>
              <a:rPr lang="en-CA" dirty="0" smtClean="0">
                <a:effectLst/>
              </a:rPr>
            </a:br>
            <a:r>
              <a:rPr lang="en-CA" dirty="0" smtClean="0">
                <a:effectLst/>
              </a:rPr>
              <a:t>To a certain degree, all of these are already present in institutions or in learning technology; what we will probably see over the next few years is widespread adoption.</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8</a:t>
            </a:fld>
            <a:endParaRPr lang="en-CA"/>
          </a:p>
        </p:txBody>
      </p:sp>
    </p:spTree>
    <p:extLst>
      <p:ext uri="{BB962C8B-B14F-4D97-AF65-F5344CB8AC3E}">
        <p14:creationId xmlns:p14="http://schemas.microsoft.com/office/powerpoint/2010/main" val="1214622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effectLst/>
              </a:rPr>
              <a:t/>
            </a:r>
            <a:br>
              <a:rPr lang="en-CA" dirty="0" smtClean="0">
                <a:effectLst/>
              </a:rPr>
            </a:br>
            <a:r>
              <a:rPr lang="en-CA" b="1" dirty="0" smtClean="0">
                <a:effectLst/>
                <a:hlinkClick r:id="rId3"/>
              </a:rPr>
              <a:t>CNIE session on campus engagement</a:t>
            </a:r>
            <a:r>
              <a:rPr lang="en-CA" dirty="0" smtClean="0">
                <a:effectLst/>
              </a:rPr>
              <a:t/>
            </a:r>
            <a:br>
              <a:rPr lang="en-CA" dirty="0" smtClean="0">
                <a:effectLst/>
              </a:rPr>
            </a:br>
            <a:r>
              <a:rPr lang="en-CA" dirty="0" smtClean="0">
                <a:hlinkClick r:id="rId4"/>
              </a:rPr>
              <a:t>D'Arcy Norman</a:t>
            </a:r>
            <a:r>
              <a:rPr lang="en-CA" dirty="0" smtClean="0">
                <a:effectLst/>
              </a:rPr>
              <a:t>, </a:t>
            </a:r>
            <a:r>
              <a:rPr lang="en-CA" dirty="0" smtClean="0">
                <a:hlinkClick r:id="rId5"/>
              </a:rPr>
              <a:t>D'Arcy Norman dot net</a:t>
            </a:r>
            <a:r>
              <a:rPr lang="en-CA" dirty="0" smtClean="0">
                <a:effectLst/>
              </a:rPr>
              <a:t>, May 27, 2014</a:t>
            </a:r>
            <a:br>
              <a:rPr lang="en-CA" dirty="0" smtClean="0">
                <a:effectLst/>
              </a:rPr>
            </a:br>
            <a:r>
              <a:rPr lang="en-CA" i="1" dirty="0" smtClean="0">
                <a:effectLst/>
              </a:rPr>
              <a:t>Commentary by Stephen Downes</a:t>
            </a:r>
            <a:r>
              <a:rPr lang="en-CA" dirty="0" smtClean="0">
                <a:effectLst/>
              </a:rPr>
              <a:t> </a:t>
            </a:r>
          </a:p>
          <a:p>
            <a:r>
              <a:rPr lang="en-CA" dirty="0" smtClean="0">
                <a:effectLst/>
              </a:rPr>
              <a:t>From the recent CNIE conference D'Arcy Norman shares "some of the campus engagement stuff we did as part of our long LMS replacement project. I tried to stay away from the technology itself, and focus on the engagement process. </a:t>
            </a:r>
            <a:r>
              <a:rPr lang="en-CA" dirty="0" smtClean="0">
                <a:effectLst/>
                <a:hlinkClick r:id="rId6"/>
              </a:rPr>
              <a:t>Full slide deck is available online</a:t>
            </a:r>
            <a:r>
              <a:rPr lang="en-CA" dirty="0" smtClean="0">
                <a:effectLst/>
              </a:rPr>
              <a:t>, and </a:t>
            </a:r>
            <a:r>
              <a:rPr lang="en-CA" dirty="0" smtClean="0">
                <a:effectLst/>
                <a:hlinkClick r:id="rId7"/>
              </a:rPr>
              <a:t>fuller reports describing the engagement and findings are still available online</a:t>
            </a:r>
            <a:r>
              <a:rPr lang="en-CA" dirty="0" smtClean="0">
                <a:effectLst/>
              </a:rPr>
              <a:t>, as well as the </a:t>
            </a:r>
            <a:r>
              <a:rPr lang="en-CA" dirty="0" err="1" smtClean="0">
                <a:effectLst/>
                <a:hlinkClick r:id="rId8"/>
              </a:rPr>
              <a:t>GitHub</a:t>
            </a:r>
            <a:r>
              <a:rPr lang="en-CA" dirty="0" smtClean="0">
                <a:effectLst/>
                <a:hlinkClick r:id="rId8"/>
              </a:rPr>
              <a:t> repository of LMS RFP requirements</a:t>
            </a:r>
            <a:r>
              <a:rPr lang="en-CA" dirty="0" smtClean="0">
                <a:effectLst/>
                <a:hlinkClick r:id="rId9" tooltip="but I would strongly recommend that you don’t use the full set – this was far too much for everyone, and with enough items, things basically cancel each other out. pick a subset of items that you really care about, and have the respondents tailor their responses to that, rather than the whole shooting match. at a high level, they’re essentially all the same thing anyway…"/>
              </a:rPr>
              <a:t>1</a:t>
            </a:r>
            <a:r>
              <a:rPr lang="en-CA" dirty="0" smtClean="0">
                <a:effectLst/>
              </a:rPr>
              <a:t>." I know that the </a:t>
            </a:r>
            <a:r>
              <a:rPr lang="en-CA" dirty="0" smtClean="0">
                <a:effectLst/>
                <a:hlinkClick r:id="rId10"/>
              </a:rPr>
              <a:t>CNIE conference</a:t>
            </a:r>
            <a:r>
              <a:rPr lang="en-CA" dirty="0" smtClean="0">
                <a:effectLst/>
              </a:rPr>
              <a:t> came and went recently - is it me or is this conference beginning to change focus? It was seeming less relevant in recent years but the current one in Kamloops actually seems to be talking about technology and related issues.</a:t>
            </a:r>
          </a:p>
          <a:p>
            <a:endParaRPr lang="en-CA" dirty="0"/>
          </a:p>
        </p:txBody>
      </p:sp>
      <p:sp>
        <p:nvSpPr>
          <p:cNvPr id="4" name="Slide Number Placeholder 3"/>
          <p:cNvSpPr>
            <a:spLocks noGrp="1"/>
          </p:cNvSpPr>
          <p:nvPr>
            <p:ph type="sldNum" sz="quarter" idx="10"/>
          </p:nvPr>
        </p:nvSpPr>
        <p:spPr/>
        <p:txBody>
          <a:bodyPr/>
          <a:lstStyle/>
          <a:p>
            <a:fld id="{25876931-2989-4B77-93C7-B8D36531064C}" type="slidenum">
              <a:rPr lang="en-CA" smtClean="0"/>
              <a:t>9</a:t>
            </a:fld>
            <a:endParaRPr lang="en-CA"/>
          </a:p>
        </p:txBody>
      </p:sp>
    </p:spTree>
    <p:extLst>
      <p:ext uri="{BB962C8B-B14F-4D97-AF65-F5344CB8AC3E}">
        <p14:creationId xmlns:p14="http://schemas.microsoft.com/office/powerpoint/2010/main" val="2864518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6067DCFA-560A-41A7-9D88-40C0048437B3}" type="datetimeFigureOut">
              <a:rPr lang="en-CA" smtClean="0"/>
              <a:t>2017-05-16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406983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067DCFA-560A-41A7-9D88-40C0048437B3}" type="datetimeFigureOut">
              <a:rPr lang="en-CA" smtClean="0"/>
              <a:t>2017-05-16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93274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067DCFA-560A-41A7-9D88-40C0048437B3}" type="datetimeFigureOut">
              <a:rPr lang="en-CA" smtClean="0"/>
              <a:t>2017-05-16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5757728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067DCFA-560A-41A7-9D88-40C0048437B3}" type="datetimeFigureOut">
              <a:rPr lang="en-CA" smtClean="0"/>
              <a:t>2017-05-16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875099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67DCFA-560A-41A7-9D88-40C0048437B3}" type="datetimeFigureOut">
              <a:rPr lang="en-CA" smtClean="0"/>
              <a:t>2017-05-16</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474593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6067DCFA-560A-41A7-9D88-40C0048437B3}" type="datetimeFigureOut">
              <a:rPr lang="en-CA" smtClean="0"/>
              <a:t>2017-05-16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91731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6067DCFA-560A-41A7-9D88-40C0048437B3}" type="datetimeFigureOut">
              <a:rPr lang="en-CA" smtClean="0"/>
              <a:t>2017-05-16</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5241083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6067DCFA-560A-41A7-9D88-40C0048437B3}" type="datetimeFigureOut">
              <a:rPr lang="en-CA" smtClean="0"/>
              <a:t>2017-05-16</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1962855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67DCFA-560A-41A7-9D88-40C0048437B3}" type="datetimeFigureOut">
              <a:rPr lang="en-CA" smtClean="0"/>
              <a:t>2017-05-16</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3148334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67DCFA-560A-41A7-9D88-40C0048437B3}" type="datetimeFigureOut">
              <a:rPr lang="en-CA" smtClean="0"/>
              <a:t>2017-05-16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2143170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67DCFA-560A-41A7-9D88-40C0048437B3}" type="datetimeFigureOut">
              <a:rPr lang="en-CA" smtClean="0"/>
              <a:t>2017-05-16</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59C7135A-8613-4886-ABFC-23D0A6183BE0}" type="slidenum">
              <a:rPr lang="en-CA" smtClean="0"/>
              <a:t>‹#›</a:t>
            </a:fld>
            <a:endParaRPr lang="en-CA"/>
          </a:p>
        </p:txBody>
      </p:sp>
    </p:spTree>
    <p:extLst>
      <p:ext uri="{BB962C8B-B14F-4D97-AF65-F5344CB8AC3E}">
        <p14:creationId xmlns:p14="http://schemas.microsoft.com/office/powerpoint/2010/main" val="41202859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67DCFA-560A-41A7-9D88-40C0048437B3}" type="datetimeFigureOut">
              <a:rPr lang="en-CA" smtClean="0"/>
              <a:t>2017-05-16</a:t>
            </a:fld>
            <a:endParaRPr lang="en-C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C7135A-8613-4886-ABFC-23D0A6183BE0}" type="slidenum">
              <a:rPr lang="en-CA" smtClean="0"/>
              <a:t>‹#›</a:t>
            </a:fld>
            <a:endParaRPr lang="en-CA"/>
          </a:p>
        </p:txBody>
      </p:sp>
    </p:spTree>
    <p:extLst>
      <p:ext uri="{BB962C8B-B14F-4D97-AF65-F5344CB8AC3E}">
        <p14:creationId xmlns:p14="http://schemas.microsoft.com/office/powerpoint/2010/main" val="996426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www.educause.edu/ero/article/selecting-learning-management-system-advice-academic-perspective"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learningdesigner.org/"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hyperlink" Target="http://jolt.merlot.org/vol10no2/fisher_0614.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2.gif"/><Relationship Id="rId4" Type="http://schemas.openxmlformats.org/officeDocument/2006/relationships/hyperlink" Target="http://www.clarktraining.com/eLearning.php"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jolt.merlot.org/vol10no2/brinthaupt_0614.pdf"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googleblog.blogspot.ca/2014/05/previewing-new-classroom.html"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google.com/enterprise/apps/education/"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hyperlink" Target="http://unescochair.blogs.uoc.edu/blog/2014/06/25/a-goal-for-google-and-carnegie-mellons-mooc-research/"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eff.org/deeplinks/2014/06/bad-day-bad-patents-supreme-court-unanimously-strikes-down-abstract-softwar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www.macrumors.com/2012/07/10/apple-wins-patent-for-nfc-enabled-itravel-transportation-ticketing-app/"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hackeducation.com/2014/06/18/unfathomable-cetis2014/"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blogs.pjjk.net/phil/lrmi-at-the-cetis-conference-201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www.theguardian.com/education/2014/may/04/economics-students-overhaul-subject-teaching"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blogs.pjjk.net/phil/who-is-using-lrmi-metadata/"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hyperlink" Target="http://ukwebfocus.wordpress.com/2014/06/30/the-city-and-the-city-reflections-on-the-cetis-2014-conference/"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hyperlink" Target="http://www.slideshare.net/csmart36/phil-richards-keynote-cetis14"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davidtjones.wordpress.com/2014/03/31/bim-and-bad/"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www.hyperorg.com/blogger/2014/05/11/2b2k-in-over-our-heads-my-simmons-commencement-address/"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www.irrodl.org/index.php/irrodl/article/view/1704/2834"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www.networkedlearningconference.org.uk/abstracts/pdf/hannon.pdf"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blogs.hbr.org/2014/04/to-create-change-leadership-is-more-important-than-authority/"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hyperlink" Target="http://en.wikipedia.org/wiki/Bill_Watterson" TargetMode="Externa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3" Type="http://schemas.openxmlformats.org/officeDocument/2006/relationships/hyperlink" Target="http://flosse.blogging.fi/2010/12/27/designing-learning-tools-%E2%80%94-introduction-to-some-methodological-thoughts/"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newyorker.com/online/blogs/elements/2014/06/the-case-for-banning-laptops-in-the-classroom.htm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chronicle.com/blognetwork/castingoutnines/2014/06/13/three-issues-with-the-case-for-banning-laptop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www.pnas.org/content/early/2010/06/11/1005766107.abstract" TargetMode="External"/><Relationship Id="rId4" Type="http://schemas.openxmlformats.org/officeDocument/2006/relationships/hyperlink" Target="http://www.wired.com/2010/06/starling-physic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www.maasaimara.com/entries/great-wildebeest-migration-maasai-mara"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hplusmagazine.com/2014/04/24/lamarckian-inheritance-passing-what-you-have-learned-to-your-children/"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hyperlink" Target="http://tressiemc.com/2014/04/23/another-post-about-hashtags-no-seriously/"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x28newblog.wordpress.com/2014/04/25/conceptual-connections-once-again/"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gif"/></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www.businessinsider.com/mary-meekers-2014-internet-presentation-2014-5"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mfeldstein.com/three-makes-movement-branson-creates-youth-panel-student-voice-ed-tech"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iliconslopes.com/2013/06/instructure-co-founder-apis-in-ed-tech-will-provide-open-dialogue/" TargetMode="External"/><Relationship Id="rId4" Type="http://schemas.openxmlformats.org/officeDocument/2006/relationships/hyperlink" Target="http://www.hackeducation.com/2014/05/22/alberta-digital-learning-forum/"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hyperlink" Target="http://www.lucygray.org/weblog/2014/04/shame-on-slideshare-and-lessons-learned.html"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hyperlink" Target="http://withknown.com/" TargetMode="External"/><Relationship Id="rId4" Type="http://schemas.openxmlformats.org/officeDocument/2006/relationships/hyperlink" Target="http://werd.io/2014/how-were-on-the-verge-of-an-amazing-new-open"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www.pnas.org/content/early/2014/05/08/1319030111.full.pdf+html" TargetMode="External"/><Relationship Id="rId4" Type="http://schemas.openxmlformats.org/officeDocument/2006/relationships/hyperlink" Target="http://www.insidehighered.com/news/2014/05/13/stem-students-fare-better-when-professors-dont-just-lecture-study-finds#sthash.wxiT1GBS.dpbs"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hyperlink" Target="http://education-portal.com/articles/Interview_with_David_Wiley.html" TargetMode="External"/><Relationship Id="rId4" Type="http://schemas.openxmlformats.org/officeDocument/2006/relationships/hyperlink" Target="http://opencontent.org/blog/archives/3393"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www.educause.edu/visuals/shared/er/extras/2014/ReclaimingInnovation/default.htm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community.adaptlearning.org/"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cogdogblog.com/2014/06/09/under-the-hood/"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hyperlink" Target="http://blog.wan-ifra.org/2014/06/23/washington-post-and-new-york-times-collaborate-with-mozilla-to-improve-online-comment-cul" TargetMode="External"/><Relationship Id="rId4" Type="http://schemas.openxmlformats.org/officeDocument/2006/relationships/hyperlink" Target="http://www.washingtonpost.com/lifestyle/style/washington-post-new-york-times-and-mozilla-team-up-for-new-web-site-comment-system/2014/06/19/fa836e90-f71e-11e3-8aa9-dad2ec039789_story.html"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radar.oreilly.com/2014/05/beyond-the-stack.html"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hyperlink" Target="http://publications.cetis.ac.uk/2014/960"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hyperlink" Target="https://bitnami.com/stacks"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hyperlink" Target="http://www.wired.com/2014/05/out-in-the-open-indie-box/"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www.labnol.org/internet/improve-website-tips/5007/"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hyperlink" Target="http://foliowebsites.com/portfolio/modern/"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www.elearning-africa.com/eLA_Newsportal/elearning-africa-keynote-plenary-sessions/" TargetMode="External"/></Relationships>
</file>

<file path=ppt/slides/_rels/slide50.xml.rels><?xml version="1.0" encoding="UTF-8" standalone="yes"?>
<Relationships xmlns="http://schemas.openxmlformats.org/package/2006/relationships"><Relationship Id="rId3" Type="http://schemas.openxmlformats.org/officeDocument/2006/relationships/hyperlink" Target="http://kelliralph.wordpress.com/2014/05/24/connectivism-informing-distance-education-theory-pedagogy-and-research/" TargetMode="External"/><Relationship Id="rId2" Type="http://schemas.openxmlformats.org/officeDocument/2006/relationships/image" Target="../media/image48.emf"/><Relationship Id="rId1" Type="http://schemas.openxmlformats.org/officeDocument/2006/relationships/slideLayout" Target="../slideLayouts/slideLayout2.xml"/><Relationship Id="rId4" Type="http://schemas.openxmlformats.org/officeDocument/2006/relationships/hyperlink" Target="http://www.edrev21.com/2012/07/27/150/"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hyperlink" Target="http://www.pcworld.com/article/239125/google_plus_day_24_is_google_plus_a_more_engaging_social_network.html" TargetMode="External"/><Relationship Id="rId4" Type="http://schemas.openxmlformats.org/officeDocument/2006/relationships/hyperlink" Target="http://x28newblog.wordpress.com/2014/05/01/visualizing-my-understanding-of-connectivism/"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hyperlink" Target="http://www.adipogen.com/media/Catalogs/Pix/Pattern_Recognition_Wallchart_Pix.PNG" TargetMode="External"/><Relationship Id="rId4" Type="http://schemas.openxmlformats.org/officeDocument/2006/relationships/hyperlink" Target="http://www.journals.elsevier.com/pattern-recognition/"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hyperlink" Target="http://cain.blogspot.ca/2013/07/oer-possible-resources-for-biology.html" TargetMode="External"/><Relationship Id="rId5" Type="http://schemas.openxmlformats.org/officeDocument/2006/relationships/hyperlink" Target="http://www.flickr.com/photos/48889113547@N01/2144582204" TargetMode="External"/><Relationship Id="rId4" Type="http://schemas.openxmlformats.org/officeDocument/2006/relationships/hyperlink" Target="http://cain.blogspot.ca/2014/04/why-connectivism-is-learning-theory.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hyperlink" Target="http://cain.blogspot.ca/2012/10/moocs-and-connectivist-instructional.html" TargetMode="External"/><Relationship Id="rId5" Type="http://schemas.openxmlformats.org/officeDocument/2006/relationships/hyperlink" Target="http://jolt.merlot.org/vol10no1/fournier_0314.pdf" TargetMode="External"/><Relationship Id="rId4" Type="http://schemas.openxmlformats.org/officeDocument/2006/relationships/hyperlink" Target="http://www.flickr.com/photos/12700556@N07/2843610638"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http://mfeldstein.com/four-barriers-that-moocs-must-overcome-to-become-sustainable-model/" TargetMode="External"/><Relationship Id="rId4" Type="http://schemas.openxmlformats.org/officeDocument/2006/relationships/hyperlink" Target="http://jolt.merlot.org/vol10no1/saadatmand_0314.pdf"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aspeninstitute.fsmdev.com/documents/AspenReportFinalPagesRev.pdf" TargetMode="External"/><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hyperlink" Target="http://www.literacyandtechnology.org/uploads/1/3/6/8/136889/ib1.pdf"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hyperlink" Target="http://poynder.blogspot.co.uk/2014/06/interview-with-steve-pettifer-computer.html"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hyperlink" Target="http://www.zdnet.com/emerging-tech-is-transforming-the-workplace-7000028960/"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campustechnology.com/articles/2014/06/09/report-students-expect-future-universities-to-be-flexible-accessible-career-oriented.aspx"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www.nancydixonblog.com/2014/05/-proquest-case-study-using-the-oscillation-principle-for-software-development.html" TargetMode="External"/><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61.xml.rels><?xml version="1.0" encoding="UTF-8" standalone="yes"?>
<Relationships xmlns="http://schemas.openxmlformats.org/package/2006/relationships"><Relationship Id="rId3" Type="http://schemas.openxmlformats.org/officeDocument/2006/relationships/hyperlink" Target="http://umdperg.pbworks.com/f/RoschelleTeasley1995OCR.pdf"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3" Type="http://schemas.openxmlformats.org/officeDocument/2006/relationships/hyperlink" Target="http://seapointcenter.com/cooperation-teamwork-and-collaboration/"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63.xml.rels><?xml version="1.0" encoding="UTF-8" standalone="yes"?>
<Relationships xmlns="http://schemas.openxmlformats.org/package/2006/relationships"><Relationship Id="rId3" Type="http://schemas.openxmlformats.org/officeDocument/2006/relationships/hyperlink" Target="http://www-ee.stanford.edu/~hellman/Breakthrough/book/pdfs/axelrod.pdf"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1.emf"/></Relationships>
</file>

<file path=ppt/slides/_rels/slide64.xml.rels><?xml version="1.0" encoding="UTF-8" standalone="yes"?>
<Relationships xmlns="http://schemas.openxmlformats.org/package/2006/relationships"><Relationship Id="rId3" Type="http://schemas.openxmlformats.org/officeDocument/2006/relationships/hyperlink" Target="http://www-ee.stanford.edu/~hellman/Breakthrough/book/pdfs/axelrod.pdf"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hyperlink" Target="http://www.pinterest.com/explore/overhead-projector/"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hyperlink" Target="http://onlinejournalismblog.com/2014/05/09/coding-for-journalists-10-programming-concepts-it-helps-to-understand/"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tech.fortune.cnn.com/2014/04/23/with-24-million-students-codecademy-revamps-its-offerings/?section=magazines_fortune"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hyperlink" Target="http://www.media.mit.edu/video/view/spring14-2014-04-24-4"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www.cbu.ca/sites/cbu.ca/files/a-university-as-it-might-be.pdf"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www.economist.com/news/briefing/21605899-staid-higher-education-business-about-experience-welcome-earthquake-digital?fsrc=scn/tw_ec/the_digital_degree"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hyperlink" Target="https://www.uni-tuebingen.de/en/university.html" TargetMode="External"/><Relationship Id="rId2" Type="http://schemas.openxmlformats.org/officeDocument/2006/relationships/hyperlink" Target="http://law.leiden.edu/elmc/lu/leiden-university.html" TargetMode="Externa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71.xml.rels><?xml version="1.0" encoding="UTF-8" standalone="yes"?>
<Relationships xmlns="http://schemas.openxmlformats.org/package/2006/relationships"><Relationship Id="rId3" Type="http://schemas.openxmlformats.org/officeDocument/2006/relationships/hyperlink" Target="http://bavatuesdays.com/reclaim-hosting-is-live/" TargetMode="Externa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hyperlink" Target="http://www.educationfutures.com/2014/05/01/building-a-knowmad-society-in-ecuador/"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halfanhour.blogspot.ca/2014/06/new-learning.html"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www.downes.ca/"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higheredtoday.org/2014/05/05/three-trends-worth-watching-for-continuing-education-leader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hyperlink" Target="http://www.luminafoundation.org/stronger_nation/report/"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darcynorman.net/2014/05/16/cnie-session-on-campus-engagemen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117" y="0"/>
            <a:ext cx="10354234" cy="6858000"/>
          </a:xfrm>
          <a:prstGeom prst="rect">
            <a:avLst/>
          </a:prstGeom>
        </p:spPr>
      </p:pic>
      <p:sp>
        <p:nvSpPr>
          <p:cNvPr id="2" name="Title 1"/>
          <p:cNvSpPr>
            <a:spLocks noGrp="1"/>
          </p:cNvSpPr>
          <p:nvPr>
            <p:ph type="ctrTitle"/>
          </p:nvPr>
        </p:nvSpPr>
        <p:spPr>
          <a:xfrm>
            <a:off x="179512" y="332656"/>
            <a:ext cx="8964488" cy="1944216"/>
          </a:xfrm>
        </p:spPr>
        <p:txBody>
          <a:bodyPr>
            <a:noAutofit/>
          </a:bodyPr>
          <a:lstStyle/>
          <a:p>
            <a:pPr algn="r"/>
            <a:r>
              <a:rPr lang="en-CA" sz="4800" dirty="0" smtClean="0"/>
              <a:t>Beyond Institutions: Personal Learning in a Networked World</a:t>
            </a:r>
            <a:endParaRPr lang="en-CA" sz="4800" dirty="0"/>
          </a:p>
        </p:txBody>
      </p:sp>
      <p:sp>
        <p:nvSpPr>
          <p:cNvPr id="3" name="Subtitle 2"/>
          <p:cNvSpPr>
            <a:spLocks noGrp="1"/>
          </p:cNvSpPr>
          <p:nvPr>
            <p:ph type="subTitle" idx="1"/>
          </p:nvPr>
        </p:nvSpPr>
        <p:spPr>
          <a:xfrm>
            <a:off x="1619672" y="2188187"/>
            <a:ext cx="7524328" cy="1251520"/>
          </a:xfrm>
        </p:spPr>
        <p:txBody>
          <a:bodyPr>
            <a:normAutofit/>
          </a:bodyPr>
          <a:lstStyle/>
          <a:p>
            <a:pPr lvl="1" algn="r"/>
            <a:r>
              <a:rPr lang="en-CA" dirty="0" smtClean="0">
                <a:solidFill>
                  <a:schemeClr val="accent1">
                    <a:lumMod val="75000"/>
                  </a:schemeClr>
                </a:solidFill>
              </a:rPr>
              <a:t>London School of Economics ( 9th July, 2014)</a:t>
            </a:r>
          </a:p>
          <a:p>
            <a:pPr lvl="1" algn="r"/>
            <a:r>
              <a:rPr lang="en-CA" dirty="0" smtClean="0">
                <a:solidFill>
                  <a:schemeClr val="accent1">
                    <a:lumMod val="75000"/>
                  </a:schemeClr>
                </a:solidFill>
              </a:rPr>
              <a:t>Stephen Downes</a:t>
            </a:r>
          </a:p>
        </p:txBody>
      </p:sp>
    </p:spTree>
    <p:extLst>
      <p:ext uri="{BB962C8B-B14F-4D97-AF65-F5344CB8AC3E}">
        <p14:creationId xmlns:p14="http://schemas.microsoft.com/office/powerpoint/2010/main" val="3261115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4509376"/>
            <a:ext cx="4241926" cy="1944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219346" y="5253263"/>
            <a:ext cx="3438128" cy="1200329"/>
          </a:xfrm>
          <a:prstGeom prst="rect">
            <a:avLst/>
          </a:prstGeom>
        </p:spPr>
        <p:txBody>
          <a:bodyPr wrap="square">
            <a:spAutoFit/>
          </a:bodyPr>
          <a:lstStyle/>
          <a:p>
            <a:r>
              <a:rPr lang="en-CA" dirty="0">
                <a:hlinkClick r:id="rId4"/>
              </a:rPr>
              <a:t>http://www.educause.edu/ero/article/selecting-learning-management-system-advice-academic-perspective</a:t>
            </a:r>
            <a:endParaRPr lang="en-CA" dirty="0"/>
          </a:p>
        </p:txBody>
      </p:sp>
      <p:sp>
        <p:nvSpPr>
          <p:cNvPr id="6" name="Title 5"/>
          <p:cNvSpPr>
            <a:spLocks noGrp="1"/>
          </p:cNvSpPr>
          <p:nvPr>
            <p:ph type="title"/>
          </p:nvPr>
        </p:nvSpPr>
        <p:spPr>
          <a:xfrm>
            <a:off x="485074" y="478338"/>
            <a:ext cx="8200274" cy="2002234"/>
          </a:xfrm>
        </p:spPr>
        <p:txBody>
          <a:bodyPr>
            <a:normAutofit fontScale="90000"/>
          </a:bodyPr>
          <a:lstStyle/>
          <a:p>
            <a:pPr algn="l"/>
            <a:r>
              <a:rPr lang="en-CA" sz="4900" dirty="0" smtClean="0"/>
              <a:t>A </a:t>
            </a:r>
            <a:r>
              <a:rPr lang="en-CA" sz="4900" dirty="0"/>
              <a:t>step-by-step guide to LMS </a:t>
            </a:r>
            <a:r>
              <a:rPr lang="en-CA" sz="4900" dirty="0" smtClean="0"/>
              <a:t>selection; a </a:t>
            </a:r>
            <a:r>
              <a:rPr lang="en-CA" sz="4900" dirty="0"/>
              <a:t>customized list of LMS </a:t>
            </a:r>
            <a:r>
              <a:rPr lang="en-CA" sz="4900" dirty="0" smtClean="0"/>
              <a:t>features</a:t>
            </a:r>
            <a:endParaRPr lang="en-CA" dirty="0"/>
          </a:p>
        </p:txBody>
      </p:sp>
      <p:sp>
        <p:nvSpPr>
          <p:cNvPr id="8" name="Rectangle 7"/>
          <p:cNvSpPr/>
          <p:nvPr/>
        </p:nvSpPr>
        <p:spPr>
          <a:xfrm>
            <a:off x="485074" y="2716178"/>
            <a:ext cx="7470576" cy="1569660"/>
          </a:xfrm>
          <a:prstGeom prst="rect">
            <a:avLst/>
          </a:prstGeom>
        </p:spPr>
        <p:txBody>
          <a:bodyPr wrap="square">
            <a:spAutoFit/>
          </a:bodyPr>
          <a:lstStyle/>
          <a:p>
            <a:r>
              <a:rPr lang="en-CA" sz="3200" dirty="0"/>
              <a:t>See also the appendix containing 305 questions or features to consider during the selection process. </a:t>
            </a:r>
          </a:p>
        </p:txBody>
      </p:sp>
    </p:spTree>
    <p:extLst>
      <p:ext uri="{BB962C8B-B14F-4D97-AF65-F5344CB8AC3E}">
        <p14:creationId xmlns:p14="http://schemas.microsoft.com/office/powerpoint/2010/main" val="2111278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4128" y="274638"/>
            <a:ext cx="2962672" cy="3874442"/>
          </a:xfrm>
        </p:spPr>
        <p:txBody>
          <a:bodyPr>
            <a:normAutofit/>
          </a:bodyPr>
          <a:lstStyle/>
          <a:p>
            <a:pPr algn="r"/>
            <a:r>
              <a:rPr lang="en-CA" dirty="0" smtClean="0"/>
              <a:t>Learning design patterns</a:t>
            </a:r>
            <a:br>
              <a:rPr lang="en-CA" dirty="0" smtClean="0"/>
            </a:br>
            <a:r>
              <a:rPr lang="en-CA" dirty="0" smtClean="0"/>
              <a:t>via Grainne Conole</a:t>
            </a:r>
            <a:endParaRPr lang="en-CA" dirty="0"/>
          </a:p>
        </p:txBody>
      </p:sp>
      <p:sp>
        <p:nvSpPr>
          <p:cNvPr id="3" name="Content Placeholder 2"/>
          <p:cNvSpPr>
            <a:spLocks noGrp="1"/>
          </p:cNvSpPr>
          <p:nvPr>
            <p:ph idx="1"/>
          </p:nvPr>
        </p:nvSpPr>
        <p:spPr>
          <a:xfrm>
            <a:off x="421269" y="4924917"/>
            <a:ext cx="8229600" cy="1108720"/>
          </a:xfrm>
        </p:spPr>
        <p:txBody>
          <a:bodyPr/>
          <a:lstStyle/>
          <a:p>
            <a:pPr marL="0" indent="0">
              <a:buNone/>
            </a:pPr>
            <a:r>
              <a:rPr lang="en-CA" dirty="0" smtClean="0"/>
              <a:t>“see </a:t>
            </a:r>
            <a:r>
              <a:rPr lang="en-CA" dirty="0"/>
              <a:t>how a particular pedagogic approach can be migrated successfully across different </a:t>
            </a:r>
            <a:r>
              <a:rPr lang="en-CA" dirty="0" smtClean="0"/>
              <a:t>topics”</a:t>
            </a:r>
            <a:endParaRPr lang="en-CA" dirty="0"/>
          </a:p>
        </p:txBody>
      </p:sp>
      <p:sp>
        <p:nvSpPr>
          <p:cNvPr id="4" name="Rectangle 3"/>
          <p:cNvSpPr/>
          <p:nvPr/>
        </p:nvSpPr>
        <p:spPr>
          <a:xfrm>
            <a:off x="457200" y="6302551"/>
            <a:ext cx="2828018" cy="369332"/>
          </a:xfrm>
          <a:prstGeom prst="rect">
            <a:avLst/>
          </a:prstGeom>
        </p:spPr>
        <p:txBody>
          <a:bodyPr wrap="none">
            <a:spAutoFit/>
          </a:bodyPr>
          <a:lstStyle/>
          <a:p>
            <a:r>
              <a:rPr lang="en-CA" dirty="0">
                <a:hlinkClick r:id="rId3"/>
              </a:rPr>
              <a:t>http://learningdesigner.org/</a:t>
            </a:r>
            <a:endParaRPr lang="en-CA" dirty="0"/>
          </a:p>
        </p:txBody>
      </p:sp>
      <p:pic>
        <p:nvPicPr>
          <p:cNvPr id="4098" name="Picture 2" descr="http://www.robincamille.com/blogimages/ampersand2_pattern_samp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210" y="641273"/>
            <a:ext cx="3895725" cy="3895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1245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122912" cy="2074242"/>
          </a:xfrm>
        </p:spPr>
        <p:txBody>
          <a:bodyPr>
            <a:normAutofit/>
          </a:bodyPr>
          <a:lstStyle/>
          <a:p>
            <a:pPr algn="l"/>
            <a:r>
              <a:rPr lang="en-CA" dirty="0" smtClean="0"/>
              <a:t>“Best Practices” for typical learning tasks</a:t>
            </a:r>
            <a:endParaRPr lang="en-CA" dirty="0"/>
          </a:p>
        </p:txBody>
      </p:sp>
      <p:sp>
        <p:nvSpPr>
          <p:cNvPr id="3" name="Content Placeholder 2"/>
          <p:cNvSpPr>
            <a:spLocks noGrp="1"/>
          </p:cNvSpPr>
          <p:nvPr>
            <p:ph idx="1"/>
          </p:nvPr>
        </p:nvSpPr>
        <p:spPr>
          <a:xfrm>
            <a:off x="457200" y="2348880"/>
            <a:ext cx="4402832" cy="3777283"/>
          </a:xfrm>
        </p:spPr>
        <p:txBody>
          <a:bodyPr>
            <a:normAutofit lnSpcReduction="10000"/>
          </a:bodyPr>
          <a:lstStyle/>
          <a:p>
            <a:pPr marL="0" indent="0">
              <a:buNone/>
            </a:pPr>
            <a:r>
              <a:rPr lang="en-CA" dirty="0" smtClean="0"/>
              <a:t>For example, the </a:t>
            </a:r>
            <a:r>
              <a:rPr lang="en-CA" dirty="0"/>
              <a:t>phenomenon of 'conditional release of material' - that is, showing students course content only after they have reached a certain threshold</a:t>
            </a:r>
          </a:p>
        </p:txBody>
      </p:sp>
      <p:sp>
        <p:nvSpPr>
          <p:cNvPr id="4" name="Rectangle 3"/>
          <p:cNvSpPr/>
          <p:nvPr/>
        </p:nvSpPr>
        <p:spPr>
          <a:xfrm>
            <a:off x="457200" y="5941497"/>
            <a:ext cx="6102424" cy="646331"/>
          </a:xfrm>
          <a:prstGeom prst="rect">
            <a:avLst/>
          </a:prstGeom>
        </p:spPr>
        <p:txBody>
          <a:bodyPr wrap="square">
            <a:spAutoFit/>
          </a:bodyPr>
          <a:lstStyle/>
          <a:p>
            <a:r>
              <a:rPr lang="en-CA" dirty="0">
                <a:hlinkClick r:id="rId3"/>
              </a:rPr>
              <a:t>http://</a:t>
            </a:r>
            <a:r>
              <a:rPr lang="en-CA" dirty="0" smtClean="0">
                <a:hlinkClick r:id="rId3"/>
              </a:rPr>
              <a:t>jolt.merlot.org/vol10no2/fisher_0614.pdf</a:t>
            </a:r>
            <a:endParaRPr lang="en-CA" dirty="0" smtClean="0"/>
          </a:p>
          <a:p>
            <a:r>
              <a:rPr lang="en-CA" dirty="0"/>
              <a:t>Image: </a:t>
            </a:r>
            <a:r>
              <a:rPr lang="en-CA" dirty="0">
                <a:hlinkClick r:id="rId4"/>
              </a:rPr>
              <a:t>http://</a:t>
            </a:r>
            <a:r>
              <a:rPr lang="en-CA" dirty="0" smtClean="0">
                <a:hlinkClick r:id="rId4"/>
              </a:rPr>
              <a:t>www.clarktraining.com/eLearning.php</a:t>
            </a:r>
            <a:r>
              <a:rPr lang="en-CA" dirty="0" smtClean="0"/>
              <a:t> </a:t>
            </a:r>
            <a:endParaRPr lang="en-CA" dirty="0"/>
          </a:p>
        </p:txBody>
      </p:sp>
      <p:pic>
        <p:nvPicPr>
          <p:cNvPr id="5122" name="Picture 2" descr="http://www.clarktraining.com/content/images/eLearning_chart.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692696"/>
            <a:ext cx="2600325" cy="4429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68772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42194"/>
          </a:xfrm>
        </p:spPr>
        <p:txBody>
          <a:bodyPr>
            <a:normAutofit fontScale="90000"/>
          </a:bodyPr>
          <a:lstStyle/>
          <a:p>
            <a:pPr algn="l"/>
            <a:r>
              <a:rPr lang="en-CA" dirty="0" smtClean="0"/>
              <a:t>How should I offer this course: the online, hybrid or traditional models…</a:t>
            </a:r>
            <a:endParaRPr lang="en-CA" dirty="0"/>
          </a:p>
        </p:txBody>
      </p:sp>
      <p:pic>
        <p:nvPicPr>
          <p:cNvPr id="4" name="Picture 3"/>
          <p:cNvPicPr>
            <a:picLocks noChangeAspect="1"/>
          </p:cNvPicPr>
          <p:nvPr/>
        </p:nvPicPr>
        <p:blipFill>
          <a:blip r:embed="rId3"/>
          <a:stretch>
            <a:fillRect/>
          </a:stretch>
        </p:blipFill>
        <p:spPr>
          <a:xfrm>
            <a:off x="457200" y="1916832"/>
            <a:ext cx="7255663" cy="4320480"/>
          </a:xfrm>
          <a:prstGeom prst="rect">
            <a:avLst/>
          </a:prstGeom>
        </p:spPr>
      </p:pic>
      <p:sp>
        <p:nvSpPr>
          <p:cNvPr id="5" name="Rectangle 4"/>
          <p:cNvSpPr/>
          <p:nvPr/>
        </p:nvSpPr>
        <p:spPr>
          <a:xfrm>
            <a:off x="323528" y="6242230"/>
            <a:ext cx="6102424" cy="369332"/>
          </a:xfrm>
          <a:prstGeom prst="rect">
            <a:avLst/>
          </a:prstGeom>
        </p:spPr>
        <p:txBody>
          <a:bodyPr wrap="square">
            <a:spAutoFit/>
          </a:bodyPr>
          <a:lstStyle/>
          <a:p>
            <a:r>
              <a:rPr lang="en-CA" dirty="0">
                <a:hlinkClick r:id="rId4"/>
              </a:rPr>
              <a:t>http://</a:t>
            </a:r>
            <a:r>
              <a:rPr lang="en-CA" dirty="0" smtClean="0">
                <a:hlinkClick r:id="rId4"/>
              </a:rPr>
              <a:t>jolt.merlot.org/vol10no2/brinthaupt_0614.pdf</a:t>
            </a:r>
            <a:r>
              <a:rPr lang="en-CA" dirty="0" smtClean="0"/>
              <a:t> </a:t>
            </a:r>
            <a:endParaRPr lang="en-CA" dirty="0"/>
          </a:p>
        </p:txBody>
      </p:sp>
    </p:spTree>
    <p:extLst>
      <p:ext uri="{BB962C8B-B14F-4D97-AF65-F5344CB8AC3E}">
        <p14:creationId xmlns:p14="http://schemas.microsoft.com/office/powerpoint/2010/main" val="33600759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94673"/>
            <a:ext cx="8964488" cy="2122675"/>
          </a:xfrm>
        </p:spPr>
        <p:txBody>
          <a:bodyPr>
            <a:noAutofit/>
          </a:bodyPr>
          <a:lstStyle/>
          <a:p>
            <a:pPr algn="r"/>
            <a:r>
              <a:rPr lang="en-CA" dirty="0" smtClean="0"/>
              <a:t>These models are being implemented as educational technology</a:t>
            </a:r>
            <a:endParaRPr lang="en-CA" dirty="0"/>
          </a:p>
        </p:txBody>
      </p:sp>
      <p:sp>
        <p:nvSpPr>
          <p:cNvPr id="3" name="Content Placeholder 2"/>
          <p:cNvSpPr>
            <a:spLocks noGrp="1"/>
          </p:cNvSpPr>
          <p:nvPr>
            <p:ph idx="1"/>
          </p:nvPr>
        </p:nvSpPr>
        <p:spPr>
          <a:xfrm>
            <a:off x="457200" y="4077072"/>
            <a:ext cx="8229600" cy="2049091"/>
          </a:xfrm>
        </p:spPr>
        <p:txBody>
          <a:bodyPr/>
          <a:lstStyle/>
          <a:p>
            <a:pPr marL="0" indent="0">
              <a:buNone/>
            </a:pPr>
            <a:r>
              <a:rPr lang="en-CA" dirty="0"/>
              <a:t>Dozens of LMS companies are </a:t>
            </a:r>
            <a:r>
              <a:rPr lang="en-CA" dirty="0" smtClean="0"/>
              <a:t>re-examining </a:t>
            </a:r>
            <a:r>
              <a:rPr lang="en-CA" dirty="0"/>
              <a:t>their business plans this week after the launch of Google's preview of Classroom, part of the Google Apps for Education suite. </a:t>
            </a:r>
          </a:p>
        </p:txBody>
      </p:sp>
      <p:sp>
        <p:nvSpPr>
          <p:cNvPr id="4" name="Rectangle 3"/>
          <p:cNvSpPr/>
          <p:nvPr/>
        </p:nvSpPr>
        <p:spPr>
          <a:xfrm>
            <a:off x="457200" y="6044863"/>
            <a:ext cx="7182544" cy="369332"/>
          </a:xfrm>
          <a:prstGeom prst="rect">
            <a:avLst/>
          </a:prstGeom>
        </p:spPr>
        <p:txBody>
          <a:bodyPr wrap="square">
            <a:spAutoFit/>
          </a:bodyPr>
          <a:lstStyle/>
          <a:p>
            <a:r>
              <a:rPr lang="en-CA" dirty="0">
                <a:hlinkClick r:id="rId2"/>
              </a:rPr>
              <a:t>http://googleblog.blogspot.ca/2014/05/previewing-new-classroom.html</a:t>
            </a:r>
            <a:endParaRPr lang="en-CA"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940" y="1934806"/>
            <a:ext cx="4876060" cy="2196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27095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0" y="2825043"/>
            <a:ext cx="8291264" cy="3528392"/>
          </a:xfrm>
        </p:spPr>
        <p:txBody>
          <a:bodyPr>
            <a:noAutofit/>
          </a:bodyPr>
          <a:lstStyle/>
          <a:p>
            <a:pPr marL="0" indent="0">
              <a:buNone/>
            </a:pPr>
            <a:r>
              <a:rPr lang="en-CA" dirty="0" smtClean="0"/>
              <a:t>According </a:t>
            </a:r>
            <a:r>
              <a:rPr lang="en-CA" dirty="0"/>
              <a:t>to their official blog, Classroom helps teachers:</a:t>
            </a:r>
          </a:p>
          <a:p>
            <a:r>
              <a:rPr lang="en-CA" dirty="0" smtClean="0"/>
              <a:t>help </a:t>
            </a:r>
            <a:r>
              <a:rPr lang="en-CA" dirty="0"/>
              <a:t>teachers create and collect </a:t>
            </a:r>
            <a:r>
              <a:rPr lang="en-CA" dirty="0" smtClean="0"/>
              <a:t>assignments</a:t>
            </a:r>
            <a:endParaRPr lang="en-CA" dirty="0"/>
          </a:p>
          <a:p>
            <a:r>
              <a:rPr lang="en-CA" dirty="0" smtClean="0"/>
              <a:t>make announcements and </a:t>
            </a:r>
            <a:r>
              <a:rPr lang="en-CA" dirty="0"/>
              <a:t>ask </a:t>
            </a:r>
            <a:r>
              <a:rPr lang="en-CA" dirty="0" smtClean="0"/>
              <a:t>questions</a:t>
            </a:r>
          </a:p>
          <a:p>
            <a:r>
              <a:rPr lang="en-CA" dirty="0" smtClean="0"/>
              <a:t>create folders </a:t>
            </a:r>
            <a:r>
              <a:rPr lang="en-CA" dirty="0"/>
              <a:t>for each assignment and for each student. </a:t>
            </a:r>
          </a:p>
        </p:txBody>
      </p:sp>
      <p:pic>
        <p:nvPicPr>
          <p:cNvPr id="6146" name="Picture 2" descr="http://www.google.com/enterprise/apps/images/homepage/education_home_canva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278942"/>
            <a:ext cx="5791200" cy="229552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1520" y="6168769"/>
            <a:ext cx="7758608" cy="369332"/>
          </a:xfrm>
          <a:prstGeom prst="rect">
            <a:avLst/>
          </a:prstGeom>
        </p:spPr>
        <p:txBody>
          <a:bodyPr wrap="square">
            <a:spAutoFit/>
          </a:bodyPr>
          <a:lstStyle/>
          <a:p>
            <a:r>
              <a:rPr lang="en-CA" dirty="0" smtClean="0"/>
              <a:t>Image: </a:t>
            </a:r>
            <a:r>
              <a:rPr lang="en-CA" dirty="0" smtClean="0">
                <a:hlinkClick r:id="rId4"/>
              </a:rPr>
              <a:t>http</a:t>
            </a:r>
            <a:r>
              <a:rPr lang="en-CA" dirty="0">
                <a:hlinkClick r:id="rId4"/>
              </a:rPr>
              <a:t>://www.google.com/enterprise/apps/education</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3405846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410" y="270392"/>
            <a:ext cx="8003232" cy="2506290"/>
          </a:xfrm>
        </p:spPr>
        <p:txBody>
          <a:bodyPr>
            <a:normAutofit/>
          </a:bodyPr>
          <a:lstStyle/>
          <a:p>
            <a:pPr algn="l"/>
            <a:r>
              <a:rPr lang="en-CA" dirty="0" smtClean="0"/>
              <a:t>With models, the answers are determined before the system or simulation is ever run…</a:t>
            </a:r>
            <a:endParaRPr lang="en-CA" dirty="0"/>
          </a:p>
        </p:txBody>
      </p:sp>
      <p:sp>
        <p:nvSpPr>
          <p:cNvPr id="3" name="Content Placeholder 2"/>
          <p:cNvSpPr>
            <a:spLocks noGrp="1"/>
          </p:cNvSpPr>
          <p:nvPr>
            <p:ph idx="1"/>
          </p:nvPr>
        </p:nvSpPr>
        <p:spPr>
          <a:xfrm>
            <a:off x="457200" y="3871491"/>
            <a:ext cx="8331714" cy="2304256"/>
          </a:xfrm>
        </p:spPr>
        <p:txBody>
          <a:bodyPr>
            <a:normAutofit/>
          </a:bodyPr>
          <a:lstStyle/>
          <a:p>
            <a:pPr marL="0" indent="0">
              <a:buNone/>
            </a:pPr>
            <a:r>
              <a:rPr lang="en-CA" dirty="0" smtClean="0"/>
              <a:t>“</a:t>
            </a:r>
            <a:r>
              <a:rPr lang="en-CA" dirty="0"/>
              <a:t>Carnegie Melon University received a two-year grant for research on and development of MOOCs platforms '</a:t>
            </a:r>
            <a:r>
              <a:rPr lang="en-CA" i="1" dirty="0"/>
              <a:t>intelligent enough to mimic the traditional classroom experience</a:t>
            </a:r>
            <a:r>
              <a:rPr lang="en-CA" i="1" dirty="0" smtClean="0"/>
              <a:t>'</a:t>
            </a:r>
            <a:r>
              <a:rPr lang="en-CA" dirty="0" smtClean="0"/>
              <a:t>.”</a:t>
            </a:r>
            <a:endParaRPr lang="en-CA" dirty="0"/>
          </a:p>
        </p:txBody>
      </p:sp>
      <p:pic>
        <p:nvPicPr>
          <p:cNvPr id="7170" name="Picture 2" descr="http://research.google.com/images/focused_awar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786717"/>
            <a:ext cx="3333750" cy="9525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5986154"/>
            <a:ext cx="7326560" cy="646331"/>
          </a:xfrm>
          <a:prstGeom prst="rect">
            <a:avLst/>
          </a:prstGeom>
        </p:spPr>
        <p:txBody>
          <a:bodyPr wrap="square">
            <a:spAutoFit/>
          </a:bodyPr>
          <a:lstStyle/>
          <a:p>
            <a:r>
              <a:rPr lang="en-CA" dirty="0">
                <a:hlinkClick r:id="rId4"/>
              </a:rPr>
              <a:t>http://unescochair.blogs.uoc.edu/blog/2014/06/25/a-goal-for-google-and-carnegie-mellons-mooc-research/</a:t>
            </a:r>
            <a:endParaRPr lang="en-CA" dirty="0"/>
          </a:p>
        </p:txBody>
      </p:sp>
    </p:spTree>
    <p:extLst>
      <p:ext uri="{BB962C8B-B14F-4D97-AF65-F5344CB8AC3E}">
        <p14:creationId xmlns:p14="http://schemas.microsoft.com/office/powerpoint/2010/main" val="3792515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34880" cy="4594522"/>
          </a:xfrm>
        </p:spPr>
        <p:txBody>
          <a:bodyPr>
            <a:normAutofit/>
          </a:bodyPr>
          <a:lstStyle/>
          <a:p>
            <a:pPr algn="l"/>
            <a:r>
              <a:rPr lang="en-CA" dirty="0" smtClean="0"/>
              <a:t>But it’s not new just because you’ve added “on a computer” to some pre-existing model or idea</a:t>
            </a:r>
            <a:endParaRPr lang="en-CA" dirty="0"/>
          </a:p>
        </p:txBody>
      </p:sp>
      <p:sp>
        <p:nvSpPr>
          <p:cNvPr id="3" name="Content Placeholder 2"/>
          <p:cNvSpPr>
            <a:spLocks noGrp="1"/>
          </p:cNvSpPr>
          <p:nvPr>
            <p:ph idx="1"/>
          </p:nvPr>
        </p:nvSpPr>
        <p:spPr>
          <a:xfrm>
            <a:off x="467217" y="4581128"/>
            <a:ext cx="3960440" cy="1126933"/>
          </a:xfrm>
        </p:spPr>
        <p:txBody>
          <a:bodyPr>
            <a:noAutofit/>
          </a:bodyPr>
          <a:lstStyle/>
          <a:p>
            <a:r>
              <a:rPr lang="en-CA" dirty="0" smtClean="0"/>
              <a:t>The courts have spoken on this</a:t>
            </a:r>
            <a:endParaRPr lang="en-CA" dirty="0"/>
          </a:p>
        </p:txBody>
      </p:sp>
      <p:sp>
        <p:nvSpPr>
          <p:cNvPr id="4" name="Rectangle 3"/>
          <p:cNvSpPr/>
          <p:nvPr/>
        </p:nvSpPr>
        <p:spPr>
          <a:xfrm>
            <a:off x="416623" y="5708061"/>
            <a:ext cx="8694712" cy="1200329"/>
          </a:xfrm>
          <a:prstGeom prst="rect">
            <a:avLst/>
          </a:prstGeom>
        </p:spPr>
        <p:txBody>
          <a:bodyPr wrap="square">
            <a:spAutoFit/>
          </a:bodyPr>
          <a:lstStyle/>
          <a:p>
            <a:r>
              <a:rPr lang="en-CA" dirty="0">
                <a:hlinkClick r:id="rId3"/>
              </a:rPr>
              <a:t>https://</a:t>
            </a:r>
            <a:r>
              <a:rPr lang="en-CA" dirty="0" smtClean="0">
                <a:hlinkClick r:id="rId3"/>
              </a:rPr>
              <a:t>www.eff.org/deeplinks/2014/06/bad-day-bad-patents-supreme-court-unanimously-strikes-down-abstract-software</a:t>
            </a:r>
            <a:r>
              <a:rPr lang="en-CA" dirty="0" smtClean="0"/>
              <a:t> </a:t>
            </a:r>
          </a:p>
          <a:p>
            <a:r>
              <a:rPr lang="en-CA" dirty="0"/>
              <a:t>Image: </a:t>
            </a:r>
            <a:r>
              <a:rPr lang="en-CA" dirty="0">
                <a:hlinkClick r:id="rId4"/>
              </a:rPr>
              <a:t>http://www.macrumors.com/2012/07/10/apple-wins-patent-for-nfc-enabled-itravel-transportation-ticketing-app</a:t>
            </a:r>
            <a:r>
              <a:rPr lang="en-CA" dirty="0" smtClean="0">
                <a:hlinkClick r:id="rId4"/>
              </a:rPr>
              <a:t>/</a:t>
            </a:r>
            <a:r>
              <a:rPr lang="en-CA" dirty="0" smtClean="0"/>
              <a:t> </a:t>
            </a:r>
            <a:endParaRPr lang="en-CA" dirty="0"/>
          </a:p>
        </p:txBody>
      </p:sp>
      <p:pic>
        <p:nvPicPr>
          <p:cNvPr id="5" name="Picture 4"/>
          <p:cNvPicPr>
            <a:picLocks noChangeAspect="1"/>
          </p:cNvPicPr>
          <p:nvPr/>
        </p:nvPicPr>
        <p:blipFill>
          <a:blip r:embed="rId5"/>
          <a:stretch>
            <a:fillRect/>
          </a:stretch>
        </p:blipFill>
        <p:spPr>
          <a:xfrm>
            <a:off x="5312695" y="613387"/>
            <a:ext cx="3536801" cy="4502952"/>
          </a:xfrm>
          <a:prstGeom prst="rect">
            <a:avLst/>
          </a:prstGeom>
        </p:spPr>
      </p:pic>
    </p:spTree>
    <p:extLst>
      <p:ext uri="{BB962C8B-B14F-4D97-AF65-F5344CB8AC3E}">
        <p14:creationId xmlns:p14="http://schemas.microsoft.com/office/powerpoint/2010/main" val="3838983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9992" y="188640"/>
            <a:ext cx="4474840" cy="5040560"/>
          </a:xfrm>
        </p:spPr>
        <p:txBody>
          <a:bodyPr>
            <a:normAutofit fontScale="90000"/>
          </a:bodyPr>
          <a:lstStyle/>
          <a:p>
            <a:pPr algn="r"/>
            <a:r>
              <a:rPr lang="en-CA" sz="4900" dirty="0" smtClean="0"/>
              <a:t>It’s not even new on a computer… today’s online learning models are yesterday’s models with new names</a:t>
            </a:r>
            <a:endParaRPr lang="en-CA" dirty="0"/>
          </a:p>
        </p:txBody>
      </p:sp>
      <p:sp>
        <p:nvSpPr>
          <p:cNvPr id="3" name="Content Placeholder 2"/>
          <p:cNvSpPr>
            <a:spLocks noGrp="1"/>
          </p:cNvSpPr>
          <p:nvPr>
            <p:ph idx="1"/>
          </p:nvPr>
        </p:nvSpPr>
        <p:spPr>
          <a:xfrm>
            <a:off x="179512" y="2852936"/>
            <a:ext cx="4680520" cy="3456384"/>
          </a:xfrm>
        </p:spPr>
        <p:txBody>
          <a:bodyPr>
            <a:noAutofit/>
          </a:bodyPr>
          <a:lstStyle/>
          <a:p>
            <a:pPr marL="0" indent="0">
              <a:buNone/>
            </a:pPr>
            <a:r>
              <a:rPr lang="en-CA" dirty="0" smtClean="0"/>
              <a:t>“This </a:t>
            </a:r>
            <a:r>
              <a:rPr lang="en-CA" dirty="0"/>
              <a:t>isn’t simply a matter of forgetting history -- the history of technology or the history of education or the history of </a:t>
            </a:r>
            <a:r>
              <a:rPr lang="en-CA" dirty="0" err="1" smtClean="0"/>
              <a:t>ed</a:t>
            </a:r>
            <a:r>
              <a:rPr lang="en-CA" dirty="0" smtClean="0"/>
              <a:t>-tech… It’s </a:t>
            </a:r>
            <a:r>
              <a:rPr lang="en-CA" dirty="0"/>
              <a:t>a rewriting of </a:t>
            </a:r>
            <a:r>
              <a:rPr lang="en-CA" dirty="0" smtClean="0"/>
              <a:t>history” - Watters</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325" y="503966"/>
            <a:ext cx="3990975"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177189" y="6309320"/>
            <a:ext cx="6858000" cy="369332"/>
          </a:xfrm>
          <a:prstGeom prst="rect">
            <a:avLst/>
          </a:prstGeom>
        </p:spPr>
        <p:txBody>
          <a:bodyPr wrap="square">
            <a:spAutoFit/>
          </a:bodyPr>
          <a:lstStyle/>
          <a:p>
            <a:r>
              <a:rPr lang="en-CA" dirty="0">
                <a:hlinkClick r:id="rId4"/>
              </a:rPr>
              <a:t>http://hackeducation.com/2014/06/18/unfathomable-cetis2014/</a:t>
            </a:r>
            <a:endParaRPr lang="en-CA" dirty="0"/>
          </a:p>
        </p:txBody>
      </p:sp>
    </p:spTree>
    <p:extLst>
      <p:ext uri="{BB962C8B-B14F-4D97-AF65-F5344CB8AC3E}">
        <p14:creationId xmlns:p14="http://schemas.microsoft.com/office/powerpoint/2010/main" val="21415722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79096" cy="2290266"/>
          </a:xfrm>
        </p:spPr>
        <p:txBody>
          <a:bodyPr>
            <a:normAutofit/>
          </a:bodyPr>
          <a:lstStyle/>
          <a:p>
            <a:pPr algn="l"/>
            <a:r>
              <a:rPr lang="en-CA" dirty="0" smtClean="0"/>
              <a:t>Take, for example, LRMI, a model of learning resources</a:t>
            </a:r>
            <a:endParaRPr lang="en-CA" sz="4000" dirty="0"/>
          </a:p>
        </p:txBody>
      </p:sp>
      <p:sp>
        <p:nvSpPr>
          <p:cNvPr id="3" name="Content Placeholder 2"/>
          <p:cNvSpPr>
            <a:spLocks noGrp="1"/>
          </p:cNvSpPr>
          <p:nvPr>
            <p:ph idx="1"/>
          </p:nvPr>
        </p:nvSpPr>
        <p:spPr>
          <a:xfrm>
            <a:off x="457200" y="2132856"/>
            <a:ext cx="6995120" cy="1152128"/>
          </a:xfrm>
        </p:spPr>
        <p:txBody>
          <a:bodyPr>
            <a:normAutofit/>
          </a:bodyPr>
          <a:lstStyle/>
          <a:p>
            <a:r>
              <a:rPr lang="en-CA" dirty="0" smtClean="0"/>
              <a:t>You’ll recognize AICC, IMS, IEEE-LOM, SCORM, IMS-MLR…</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284984"/>
            <a:ext cx="5753100" cy="257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200" y="6093296"/>
            <a:ext cx="6462464" cy="369332"/>
          </a:xfrm>
          <a:prstGeom prst="rect">
            <a:avLst/>
          </a:prstGeom>
        </p:spPr>
        <p:txBody>
          <a:bodyPr wrap="square">
            <a:spAutoFit/>
          </a:bodyPr>
          <a:lstStyle/>
          <a:p>
            <a:r>
              <a:rPr lang="en-CA" dirty="0">
                <a:hlinkClick r:id="rId4"/>
              </a:rPr>
              <a:t>http://blogs.pjjk.net/phil/lrmi-at-the-cetis-conference-2014/</a:t>
            </a:r>
            <a:endParaRPr lang="en-CA" dirty="0"/>
          </a:p>
        </p:txBody>
      </p:sp>
    </p:spTree>
    <p:extLst>
      <p:ext uri="{BB962C8B-B14F-4D97-AF65-F5344CB8AC3E}">
        <p14:creationId xmlns:p14="http://schemas.microsoft.com/office/powerpoint/2010/main" val="446453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98775" cy="4522514"/>
          </a:xfrm>
        </p:spPr>
        <p:txBody>
          <a:bodyPr>
            <a:noAutofit/>
          </a:bodyPr>
          <a:lstStyle/>
          <a:p>
            <a:pPr algn="l"/>
            <a:r>
              <a:rPr lang="en-CA" dirty="0" smtClean="0"/>
              <a:t>Economics students are calling for a shakeup of the way their subject is being taught</a:t>
            </a:r>
            <a:endParaRPr lang="en-CA" dirty="0"/>
          </a:p>
        </p:txBody>
      </p:sp>
      <p:sp>
        <p:nvSpPr>
          <p:cNvPr id="3" name="Content Placeholder 2"/>
          <p:cNvSpPr>
            <a:spLocks noGrp="1"/>
          </p:cNvSpPr>
          <p:nvPr>
            <p:ph idx="1"/>
          </p:nvPr>
        </p:nvSpPr>
        <p:spPr>
          <a:xfrm>
            <a:off x="4355975" y="2708920"/>
            <a:ext cx="4403921" cy="3672408"/>
          </a:xfrm>
        </p:spPr>
        <p:txBody>
          <a:bodyPr>
            <a:normAutofit lnSpcReduction="10000"/>
          </a:bodyPr>
          <a:lstStyle/>
          <a:p>
            <a:pPr marL="0" indent="0">
              <a:buNone/>
            </a:pPr>
            <a:r>
              <a:rPr lang="en-CA" dirty="0" smtClean="0"/>
              <a:t>“The </a:t>
            </a:r>
            <a:r>
              <a:rPr lang="en-CA" dirty="0"/>
              <a:t>dominance of narrow free-market theories at top universities harms the world's ability to confront challenges such as financial stability and climate </a:t>
            </a:r>
            <a:r>
              <a:rPr lang="en-CA" dirty="0" smtClean="0"/>
              <a:t>change”</a:t>
            </a:r>
            <a:endParaRPr lang="en-CA" dirty="0"/>
          </a:p>
        </p:txBody>
      </p:sp>
      <p:pic>
        <p:nvPicPr>
          <p:cNvPr id="1026" name="Picture 2" descr="Canary Wharf, Lond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7098" y="486944"/>
            <a:ext cx="3349451" cy="20096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79512" y="6354525"/>
            <a:ext cx="8784976" cy="338554"/>
          </a:xfrm>
          <a:prstGeom prst="rect">
            <a:avLst/>
          </a:prstGeom>
        </p:spPr>
        <p:txBody>
          <a:bodyPr wrap="square">
            <a:spAutoFit/>
          </a:bodyPr>
          <a:lstStyle/>
          <a:p>
            <a:r>
              <a:rPr lang="en-CA" sz="1600" dirty="0">
                <a:hlinkClick r:id="rId4"/>
              </a:rPr>
              <a:t>http://www.theguardian.com/education/2014/may/04/economics-students-overhaul-subject-teaching</a:t>
            </a:r>
            <a:endParaRPr lang="en-CA" sz="1600" dirty="0"/>
          </a:p>
        </p:txBody>
      </p:sp>
    </p:spTree>
    <p:extLst>
      <p:ext uri="{BB962C8B-B14F-4D97-AF65-F5344CB8AC3E}">
        <p14:creationId xmlns:p14="http://schemas.microsoft.com/office/powerpoint/2010/main" val="14861208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648" y="274638"/>
            <a:ext cx="7283152" cy="1786210"/>
          </a:xfrm>
        </p:spPr>
        <p:txBody>
          <a:bodyPr>
            <a:noAutofit/>
          </a:bodyPr>
          <a:lstStyle/>
          <a:p>
            <a:pPr algn="r"/>
            <a:r>
              <a:rPr lang="en-CA" dirty="0" smtClean="0"/>
              <a:t>And the results are pretty much what you’d expect</a:t>
            </a:r>
            <a:endParaRPr lang="en-CA" dirty="0"/>
          </a:p>
        </p:txBody>
      </p:sp>
      <p:sp>
        <p:nvSpPr>
          <p:cNvPr id="3" name="Content Placeholder 2"/>
          <p:cNvSpPr>
            <a:spLocks noGrp="1"/>
          </p:cNvSpPr>
          <p:nvPr>
            <p:ph idx="1"/>
          </p:nvPr>
        </p:nvSpPr>
        <p:spPr>
          <a:xfrm>
            <a:off x="4529753" y="2044788"/>
            <a:ext cx="4197152" cy="4525963"/>
          </a:xfrm>
        </p:spPr>
        <p:txBody>
          <a:bodyPr/>
          <a:lstStyle/>
          <a:p>
            <a:pPr marL="0" indent="0">
              <a:buNone/>
            </a:pPr>
            <a:r>
              <a:rPr lang="en-CA" dirty="0"/>
              <a:t>This post offers a short selection of sites where it can be </a:t>
            </a:r>
            <a:r>
              <a:rPr lang="en-CA" dirty="0" smtClean="0"/>
              <a:t>found</a:t>
            </a:r>
            <a:r>
              <a:rPr lang="en-CA" dirty="0"/>
              <a:t>. Despite Barker's qualification </a:t>
            </a:r>
            <a:r>
              <a:rPr lang="en-CA" dirty="0" smtClean="0"/>
              <a:t>this </a:t>
            </a:r>
            <a:r>
              <a:rPr lang="en-CA" dirty="0"/>
              <a:t>seems to me to be a very short list.</a:t>
            </a:r>
          </a:p>
          <a:p>
            <a:endParaRPr lang="en-CA" dirty="0"/>
          </a:p>
        </p:txBody>
      </p:sp>
      <p:sp>
        <p:nvSpPr>
          <p:cNvPr id="4" name="Rectangle 3"/>
          <p:cNvSpPr/>
          <p:nvPr/>
        </p:nvSpPr>
        <p:spPr>
          <a:xfrm>
            <a:off x="5148064" y="5301208"/>
            <a:ext cx="3578841" cy="646331"/>
          </a:xfrm>
          <a:prstGeom prst="rect">
            <a:avLst/>
          </a:prstGeom>
        </p:spPr>
        <p:txBody>
          <a:bodyPr wrap="square">
            <a:spAutoFit/>
          </a:bodyPr>
          <a:lstStyle/>
          <a:p>
            <a:r>
              <a:rPr lang="en-CA" dirty="0" smtClean="0">
                <a:hlinkClick r:id="rId3"/>
              </a:rPr>
              <a:t>http://blogs.pjjk.net/phil/who-is-using-lrmi-metadata/</a:t>
            </a:r>
            <a:r>
              <a:rPr lang="en-CA" dirty="0" smtClean="0"/>
              <a:t>  </a:t>
            </a:r>
            <a:endParaRPr lang="en-CA" dirty="0"/>
          </a:p>
        </p:txBody>
      </p:sp>
      <p:pic>
        <p:nvPicPr>
          <p:cNvPr id="5" name="Picture 4"/>
          <p:cNvPicPr>
            <a:picLocks noChangeAspect="1"/>
          </p:cNvPicPr>
          <p:nvPr/>
        </p:nvPicPr>
        <p:blipFill>
          <a:blip r:embed="rId4"/>
          <a:stretch>
            <a:fillRect/>
          </a:stretch>
        </p:blipFill>
        <p:spPr>
          <a:xfrm>
            <a:off x="1043608" y="2204864"/>
            <a:ext cx="3035631" cy="4797152"/>
          </a:xfrm>
          <a:prstGeom prst="rect">
            <a:avLst/>
          </a:prstGeom>
          <a:ln>
            <a:solidFill>
              <a:schemeClr val="tx1"/>
            </a:solidFill>
          </a:ln>
        </p:spPr>
      </p:pic>
    </p:spTree>
    <p:extLst>
      <p:ext uri="{BB962C8B-B14F-4D97-AF65-F5344CB8AC3E}">
        <p14:creationId xmlns:p14="http://schemas.microsoft.com/office/powerpoint/2010/main" val="25015350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970784" cy="3226370"/>
          </a:xfrm>
        </p:spPr>
        <p:txBody>
          <a:bodyPr>
            <a:noAutofit/>
          </a:bodyPr>
          <a:lstStyle/>
          <a:p>
            <a:pPr algn="l"/>
            <a:r>
              <a:rPr lang="en-CA" dirty="0" smtClean="0"/>
              <a:t>New versions of old models don’t produce new results</a:t>
            </a:r>
            <a:endParaRPr lang="en-CA" dirty="0"/>
          </a:p>
        </p:txBody>
      </p:sp>
      <p:sp>
        <p:nvSpPr>
          <p:cNvPr id="3" name="Content Placeholder 2"/>
          <p:cNvSpPr>
            <a:spLocks noGrp="1"/>
          </p:cNvSpPr>
          <p:nvPr>
            <p:ph idx="1"/>
          </p:nvPr>
        </p:nvSpPr>
        <p:spPr>
          <a:xfrm>
            <a:off x="3995936" y="1772816"/>
            <a:ext cx="4680520" cy="4608511"/>
          </a:xfrm>
        </p:spPr>
        <p:txBody>
          <a:bodyPr>
            <a:normAutofit lnSpcReduction="10000"/>
          </a:bodyPr>
          <a:lstStyle/>
          <a:p>
            <a:pPr marL="0" indent="0" algn="r">
              <a:buNone/>
            </a:pPr>
            <a:r>
              <a:rPr lang="en-CA" dirty="0"/>
              <a:t>Phil </a:t>
            </a:r>
            <a:r>
              <a:rPr lang="en-CA" dirty="0" smtClean="0"/>
              <a:t>Richards “</a:t>
            </a:r>
            <a:r>
              <a:rPr lang="en-CA" dirty="0"/>
              <a:t>highlighted the NHS as an example of a sector in which large sums of money had been invested in the development of interoperable systems based on open standards which had failed to deliver</a:t>
            </a:r>
            <a:r>
              <a:rPr lang="en-CA" dirty="0" smtClean="0"/>
              <a:t>.”</a:t>
            </a:r>
            <a:endParaRPr lang="en-CA" dirty="0"/>
          </a:p>
        </p:txBody>
      </p:sp>
      <p:pic>
        <p:nvPicPr>
          <p:cNvPr id="4" name="Picture 3"/>
          <p:cNvPicPr>
            <a:picLocks noChangeAspect="1"/>
          </p:cNvPicPr>
          <p:nvPr/>
        </p:nvPicPr>
        <p:blipFill>
          <a:blip r:embed="rId2"/>
          <a:stretch>
            <a:fillRect/>
          </a:stretch>
        </p:blipFill>
        <p:spPr>
          <a:xfrm>
            <a:off x="457200" y="3356992"/>
            <a:ext cx="2466059" cy="2824534"/>
          </a:xfrm>
          <a:prstGeom prst="rect">
            <a:avLst/>
          </a:prstGeom>
        </p:spPr>
      </p:pic>
      <p:sp>
        <p:nvSpPr>
          <p:cNvPr id="5" name="Rectangle 4"/>
          <p:cNvSpPr/>
          <p:nvPr/>
        </p:nvSpPr>
        <p:spPr>
          <a:xfrm>
            <a:off x="457200" y="6211669"/>
            <a:ext cx="7398568" cy="646331"/>
          </a:xfrm>
          <a:prstGeom prst="rect">
            <a:avLst/>
          </a:prstGeom>
        </p:spPr>
        <p:txBody>
          <a:bodyPr wrap="square">
            <a:spAutoFit/>
          </a:bodyPr>
          <a:lstStyle/>
          <a:p>
            <a:r>
              <a:rPr lang="en-CA" dirty="0">
                <a:hlinkClick r:id="rId3"/>
              </a:rPr>
              <a:t>http://ukwebfocus.wordpress.com/2014/06/30/the-city-and-the-city-reflections-on-the-cetis-2014-conference/</a:t>
            </a:r>
            <a:endParaRPr lang="en-CA" dirty="0"/>
          </a:p>
        </p:txBody>
      </p:sp>
    </p:spTree>
    <p:extLst>
      <p:ext uri="{BB962C8B-B14F-4D97-AF65-F5344CB8AC3E}">
        <p14:creationId xmlns:p14="http://schemas.microsoft.com/office/powerpoint/2010/main" val="32704950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435280" cy="1858218"/>
          </a:xfrm>
        </p:spPr>
        <p:txBody>
          <a:bodyPr>
            <a:noAutofit/>
          </a:bodyPr>
          <a:lstStyle/>
          <a:p>
            <a:pPr algn="l"/>
            <a:r>
              <a:rPr lang="en-CA" dirty="0" smtClean="0"/>
              <a:t>And maybe the ‘right model’ is to do away with the models altogether</a:t>
            </a:r>
            <a:endParaRPr lang="en-CA" dirty="0"/>
          </a:p>
        </p:txBody>
      </p:sp>
      <p:sp>
        <p:nvSpPr>
          <p:cNvPr id="3" name="Content Placeholder 2"/>
          <p:cNvSpPr>
            <a:spLocks noGrp="1"/>
          </p:cNvSpPr>
          <p:nvPr>
            <p:ph idx="1"/>
          </p:nvPr>
        </p:nvSpPr>
        <p:spPr>
          <a:xfrm>
            <a:off x="457200" y="2132856"/>
            <a:ext cx="5122912" cy="3993307"/>
          </a:xfrm>
        </p:spPr>
        <p:txBody>
          <a:bodyPr>
            <a:normAutofit/>
          </a:bodyPr>
          <a:lstStyle/>
          <a:p>
            <a:pPr marL="0" indent="0">
              <a:buNone/>
            </a:pPr>
            <a:r>
              <a:rPr lang="en-CA" dirty="0"/>
              <a:t>It could be "non-standards based systems, such as “innovative, successful learning technology without standards” such as "</a:t>
            </a:r>
            <a:r>
              <a:rPr lang="en-CA" dirty="0" err="1"/>
              <a:t>Sugata</a:t>
            </a:r>
            <a:r>
              <a:rPr lang="en-CA" dirty="0"/>
              <a:t> </a:t>
            </a:r>
            <a:r>
              <a:rPr lang="en-CA" dirty="0" err="1"/>
              <a:t>Mitra's</a:t>
            </a:r>
            <a:r>
              <a:rPr lang="en-CA" dirty="0"/>
              <a:t> 'hole in the wall' work as an example of successful self-organised learning</a:t>
            </a:r>
          </a:p>
          <a:p>
            <a:pPr marL="0" indent="0">
              <a:buNone/>
            </a:pPr>
            <a:endParaRPr lang="en-CA" dirty="0"/>
          </a:p>
        </p:txBody>
      </p:sp>
      <p:pic>
        <p:nvPicPr>
          <p:cNvPr id="8194" name="Picture 2" descr="Phil Richards Cetis talk: standa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6965" y="2348880"/>
            <a:ext cx="2857500" cy="161925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6157521"/>
            <a:ext cx="6606480" cy="369332"/>
          </a:xfrm>
          <a:prstGeom prst="rect">
            <a:avLst/>
          </a:prstGeom>
        </p:spPr>
        <p:txBody>
          <a:bodyPr wrap="square">
            <a:spAutoFit/>
          </a:bodyPr>
          <a:lstStyle/>
          <a:p>
            <a:r>
              <a:rPr lang="en-CA" dirty="0">
                <a:hlinkClick r:id="rId4"/>
              </a:rPr>
              <a:t>http://</a:t>
            </a:r>
            <a:r>
              <a:rPr lang="en-CA" dirty="0" smtClean="0">
                <a:hlinkClick r:id="rId4"/>
              </a:rPr>
              <a:t>www.slideshare.net/csmart36/phil-richards-keynote-cetis14</a:t>
            </a:r>
            <a:r>
              <a:rPr lang="en-CA" dirty="0" smtClean="0"/>
              <a:t> </a:t>
            </a:r>
            <a:endParaRPr lang="en-CA" dirty="0"/>
          </a:p>
        </p:txBody>
      </p:sp>
    </p:spTree>
    <p:extLst>
      <p:ext uri="{BB962C8B-B14F-4D97-AF65-F5344CB8AC3E}">
        <p14:creationId xmlns:p14="http://schemas.microsoft.com/office/powerpoint/2010/main" val="3723130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667545"/>
            <a:ext cx="3250704" cy="5458618"/>
          </a:xfrm>
        </p:spPr>
        <p:txBody>
          <a:bodyPr>
            <a:normAutofit fontScale="90000"/>
          </a:bodyPr>
          <a:lstStyle/>
          <a:p>
            <a:pPr algn="l"/>
            <a:r>
              <a:rPr lang="en-CA" dirty="0" smtClean="0"/>
              <a:t>What’s missing in the standard-based models-based approach is what we used to think of as BAD</a:t>
            </a:r>
            <a:endParaRPr lang="en-CA" dirty="0"/>
          </a:p>
        </p:txBody>
      </p:sp>
      <p:sp>
        <p:nvSpPr>
          <p:cNvPr id="3" name="Content Placeholder 2"/>
          <p:cNvSpPr>
            <a:spLocks noGrp="1"/>
          </p:cNvSpPr>
          <p:nvPr>
            <p:ph idx="1"/>
          </p:nvPr>
        </p:nvSpPr>
        <p:spPr>
          <a:xfrm>
            <a:off x="3995936" y="1952364"/>
            <a:ext cx="4896544" cy="4525963"/>
          </a:xfrm>
        </p:spPr>
        <p:txBody>
          <a:bodyPr>
            <a:normAutofit lnSpcReduction="10000"/>
          </a:bodyPr>
          <a:lstStyle/>
          <a:p>
            <a:r>
              <a:rPr lang="en-CA" b="1" dirty="0" err="1" smtClean="0"/>
              <a:t>B</a:t>
            </a:r>
            <a:r>
              <a:rPr lang="en-CA" dirty="0" err="1" smtClean="0"/>
              <a:t>ricolage</a:t>
            </a:r>
            <a:r>
              <a:rPr lang="en-CA" dirty="0" smtClean="0"/>
              <a:t> – the doesn’t allow or cater for </a:t>
            </a:r>
            <a:r>
              <a:rPr lang="en-CA" dirty="0" err="1" smtClean="0"/>
              <a:t>bricolage</a:t>
            </a:r>
            <a:r>
              <a:rPr lang="en-CA" dirty="0" smtClean="0"/>
              <a:t>.</a:t>
            </a:r>
          </a:p>
          <a:p>
            <a:r>
              <a:rPr lang="en-CA" b="1" dirty="0" smtClean="0"/>
              <a:t>A</a:t>
            </a:r>
            <a:r>
              <a:rPr lang="en-CA" dirty="0" smtClean="0"/>
              <a:t>ffordances – </a:t>
            </a:r>
            <a:r>
              <a:rPr lang="en-CA" dirty="0" err="1" smtClean="0"/>
              <a:t>everage</a:t>
            </a:r>
            <a:r>
              <a:rPr lang="en-CA" dirty="0" smtClean="0"/>
              <a:t> the technology to improve learning and teaching.</a:t>
            </a:r>
          </a:p>
          <a:p>
            <a:r>
              <a:rPr lang="en-CA" b="1" dirty="0" smtClean="0"/>
              <a:t>D</a:t>
            </a:r>
            <a:r>
              <a:rPr lang="en-CA" dirty="0" smtClean="0"/>
              <a:t>istribution – implications for the institutional practice of e-learning."</a:t>
            </a:r>
          </a:p>
          <a:p>
            <a:endParaRPr lang="en-CA" dirty="0"/>
          </a:p>
        </p:txBody>
      </p:sp>
      <p:sp>
        <p:nvSpPr>
          <p:cNvPr id="4" name="Rectangle 3"/>
          <p:cNvSpPr/>
          <p:nvPr/>
        </p:nvSpPr>
        <p:spPr>
          <a:xfrm>
            <a:off x="270992" y="6262321"/>
            <a:ext cx="6606480" cy="369332"/>
          </a:xfrm>
          <a:prstGeom prst="rect">
            <a:avLst/>
          </a:prstGeom>
        </p:spPr>
        <p:txBody>
          <a:bodyPr wrap="square">
            <a:spAutoFit/>
          </a:bodyPr>
          <a:lstStyle/>
          <a:p>
            <a:r>
              <a:rPr lang="en-CA" dirty="0">
                <a:hlinkClick r:id="rId3"/>
              </a:rPr>
              <a:t>http://davidtjones.wordpress.com/2014/03/31/bim-and-bad/</a:t>
            </a:r>
            <a:endParaRPr lang="en-CA" dirty="0"/>
          </a:p>
        </p:txBody>
      </p:sp>
      <p:pic>
        <p:nvPicPr>
          <p:cNvPr id="9218" name="Picture 2" descr="http://intosoul.nl/wp-content/uploads/2012/09/michael-jackson-bad-2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266400"/>
            <a:ext cx="2724274" cy="1532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539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8408" y="161557"/>
            <a:ext cx="3528392" cy="5472608"/>
          </a:xfrm>
        </p:spPr>
        <p:txBody>
          <a:bodyPr>
            <a:normAutofit/>
          </a:bodyPr>
          <a:lstStyle/>
          <a:p>
            <a:pPr algn="r"/>
            <a:r>
              <a:rPr lang="en-CA" dirty="0" smtClean="0"/>
              <a:t>We need to question the presumption that we have too much or that it must be organized a certain way</a:t>
            </a:r>
            <a:endParaRPr lang="en-CA" dirty="0"/>
          </a:p>
        </p:txBody>
      </p:sp>
      <p:sp>
        <p:nvSpPr>
          <p:cNvPr id="3" name="Content Placeholder 2"/>
          <p:cNvSpPr>
            <a:spLocks noGrp="1"/>
          </p:cNvSpPr>
          <p:nvPr>
            <p:ph idx="1"/>
          </p:nvPr>
        </p:nvSpPr>
        <p:spPr>
          <a:xfrm>
            <a:off x="457200" y="3429000"/>
            <a:ext cx="4701208" cy="2697163"/>
          </a:xfrm>
        </p:spPr>
        <p:txBody>
          <a:bodyPr/>
          <a:lstStyle/>
          <a:p>
            <a:pPr marL="0" indent="0">
              <a:buNone/>
            </a:pPr>
            <a:r>
              <a:rPr lang="en-CA" dirty="0" smtClean="0"/>
              <a:t>Weinberger: We </a:t>
            </a:r>
            <a:r>
              <a:rPr lang="en-CA" dirty="0"/>
              <a:t>don't feel overloaded by the effects of 1.3 million apple pie recipes or 7.6 million cute cat photos. Why not?</a:t>
            </a:r>
          </a:p>
        </p:txBody>
      </p:sp>
      <p:pic>
        <p:nvPicPr>
          <p:cNvPr id="4" name="Picture 3"/>
          <p:cNvPicPr>
            <a:picLocks noChangeAspect="1"/>
          </p:cNvPicPr>
          <p:nvPr/>
        </p:nvPicPr>
        <p:blipFill>
          <a:blip r:embed="rId3"/>
          <a:stretch>
            <a:fillRect/>
          </a:stretch>
        </p:blipFill>
        <p:spPr>
          <a:xfrm>
            <a:off x="473605" y="260648"/>
            <a:ext cx="4296320" cy="3080858"/>
          </a:xfrm>
          <a:prstGeom prst="rect">
            <a:avLst/>
          </a:prstGeom>
        </p:spPr>
      </p:pic>
      <p:sp>
        <p:nvSpPr>
          <p:cNvPr id="5" name="Rectangle 4"/>
          <p:cNvSpPr/>
          <p:nvPr/>
        </p:nvSpPr>
        <p:spPr>
          <a:xfrm>
            <a:off x="476509" y="6010971"/>
            <a:ext cx="7542584" cy="646331"/>
          </a:xfrm>
          <a:prstGeom prst="rect">
            <a:avLst/>
          </a:prstGeom>
        </p:spPr>
        <p:txBody>
          <a:bodyPr wrap="square">
            <a:spAutoFit/>
          </a:bodyPr>
          <a:lstStyle/>
          <a:p>
            <a:r>
              <a:rPr lang="en-CA" dirty="0">
                <a:hlinkClick r:id="rId4"/>
              </a:rPr>
              <a:t>http://www.hyperorg.com/blogger/2014/05/11/2b2k-in-over-our-heads-my-simmons-commencement-address/</a:t>
            </a:r>
            <a:endParaRPr lang="en-CA" dirty="0"/>
          </a:p>
        </p:txBody>
      </p:sp>
    </p:spTree>
    <p:extLst>
      <p:ext uri="{BB962C8B-B14F-4D97-AF65-F5344CB8AC3E}">
        <p14:creationId xmlns:p14="http://schemas.microsoft.com/office/powerpoint/2010/main" val="11046016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150" y="476672"/>
            <a:ext cx="8229600" cy="1944216"/>
          </a:xfrm>
        </p:spPr>
        <p:txBody>
          <a:bodyPr>
            <a:noAutofit/>
          </a:bodyPr>
          <a:lstStyle/>
          <a:p>
            <a:pPr algn="r"/>
            <a:r>
              <a:rPr lang="en-CA" dirty="0" smtClean="0"/>
              <a:t>We’re not expected to </a:t>
            </a:r>
            <a:r>
              <a:rPr lang="en-CA" i="1" dirty="0" smtClean="0"/>
              <a:t>master</a:t>
            </a:r>
            <a:r>
              <a:rPr lang="en-CA" dirty="0" smtClean="0"/>
              <a:t> them. We’re expected to pick and choose and apply as needed</a:t>
            </a:r>
            <a:endParaRPr lang="en-CA" dirty="0"/>
          </a:p>
        </p:txBody>
      </p:sp>
      <p:pic>
        <p:nvPicPr>
          <p:cNvPr id="4" name="Picture 3"/>
          <p:cNvPicPr>
            <a:picLocks noChangeAspect="1"/>
          </p:cNvPicPr>
          <p:nvPr/>
        </p:nvPicPr>
        <p:blipFill>
          <a:blip r:embed="rId2"/>
          <a:stretch>
            <a:fillRect/>
          </a:stretch>
        </p:blipFill>
        <p:spPr>
          <a:xfrm>
            <a:off x="899592" y="2708920"/>
            <a:ext cx="5095875" cy="3609975"/>
          </a:xfrm>
          <a:prstGeom prst="rect">
            <a:avLst/>
          </a:prstGeom>
        </p:spPr>
      </p:pic>
    </p:spTree>
    <p:extLst>
      <p:ext uri="{BB962C8B-B14F-4D97-AF65-F5344CB8AC3E}">
        <p14:creationId xmlns:p14="http://schemas.microsoft.com/office/powerpoint/2010/main" val="3806620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11560" y="2715753"/>
            <a:ext cx="6162675" cy="3514725"/>
          </a:xfrm>
          <a:prstGeom prst="rect">
            <a:avLst/>
          </a:prstGeom>
        </p:spPr>
      </p:pic>
      <p:sp>
        <p:nvSpPr>
          <p:cNvPr id="2" name="Title 1"/>
          <p:cNvSpPr>
            <a:spLocks noGrp="1"/>
          </p:cNvSpPr>
          <p:nvPr>
            <p:ph type="title"/>
          </p:nvPr>
        </p:nvSpPr>
        <p:spPr>
          <a:xfrm>
            <a:off x="457200" y="274638"/>
            <a:ext cx="8229600" cy="2290266"/>
          </a:xfrm>
        </p:spPr>
        <p:txBody>
          <a:bodyPr>
            <a:normAutofit/>
          </a:bodyPr>
          <a:lstStyle/>
          <a:p>
            <a:pPr algn="l"/>
            <a:r>
              <a:rPr lang="en-CA" dirty="0" smtClean="0"/>
              <a:t>That’s the difference between </a:t>
            </a:r>
            <a:r>
              <a:rPr lang="en-CA" i="1" dirty="0" smtClean="0"/>
              <a:t>personal</a:t>
            </a:r>
            <a:r>
              <a:rPr lang="en-CA" dirty="0" smtClean="0"/>
              <a:t> learning and </a:t>
            </a:r>
            <a:r>
              <a:rPr lang="en-CA" i="1" dirty="0" smtClean="0"/>
              <a:t>personalized learning</a:t>
            </a:r>
            <a:endParaRPr lang="en-CA" dirty="0"/>
          </a:p>
        </p:txBody>
      </p:sp>
      <p:sp>
        <p:nvSpPr>
          <p:cNvPr id="3" name="Content Placeholder 2"/>
          <p:cNvSpPr>
            <a:spLocks noGrp="1"/>
          </p:cNvSpPr>
          <p:nvPr>
            <p:ph idx="1"/>
          </p:nvPr>
        </p:nvSpPr>
        <p:spPr>
          <a:xfrm>
            <a:off x="2810272" y="1916832"/>
            <a:ext cx="5842992" cy="3561259"/>
          </a:xfrm>
        </p:spPr>
        <p:txBody>
          <a:bodyPr>
            <a:normAutofit/>
          </a:bodyPr>
          <a:lstStyle/>
          <a:p>
            <a:pPr marL="0" indent="0" algn="r">
              <a:buNone/>
            </a:pPr>
            <a:r>
              <a:rPr lang="en-CA" dirty="0" smtClean="0"/>
              <a:t>‘personalized’ is off-the-shelf and customized from a menu of options; ‘personal’ is made to order (and generally made by hand and made by and for oneself)</a:t>
            </a:r>
            <a:endParaRPr lang="en-CA" dirty="0"/>
          </a:p>
        </p:txBody>
      </p:sp>
      <p:sp>
        <p:nvSpPr>
          <p:cNvPr id="4" name="Rectangle 3"/>
          <p:cNvSpPr/>
          <p:nvPr/>
        </p:nvSpPr>
        <p:spPr>
          <a:xfrm>
            <a:off x="2483768" y="6381328"/>
            <a:ext cx="6400800" cy="369332"/>
          </a:xfrm>
          <a:prstGeom prst="rect">
            <a:avLst/>
          </a:prstGeom>
        </p:spPr>
        <p:txBody>
          <a:bodyPr wrap="square">
            <a:spAutoFit/>
          </a:bodyPr>
          <a:lstStyle/>
          <a:p>
            <a:r>
              <a:rPr lang="en-CA" dirty="0">
                <a:hlinkClick r:id="rId4"/>
              </a:rPr>
              <a:t>http://www.irrodl.org/index.php/irrodl/article/view/1704/2834</a:t>
            </a:r>
            <a:endParaRPr lang="en-CA" dirty="0"/>
          </a:p>
        </p:txBody>
      </p:sp>
    </p:spTree>
    <p:extLst>
      <p:ext uri="{BB962C8B-B14F-4D97-AF65-F5344CB8AC3E}">
        <p14:creationId xmlns:p14="http://schemas.microsoft.com/office/powerpoint/2010/main" val="19415294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60648"/>
            <a:ext cx="8686800" cy="2002234"/>
          </a:xfrm>
        </p:spPr>
        <p:txBody>
          <a:bodyPr>
            <a:noAutofit/>
          </a:bodyPr>
          <a:lstStyle/>
          <a:p>
            <a:pPr algn="r"/>
            <a:r>
              <a:rPr lang="en-CA" dirty="0" smtClean="0"/>
              <a:t>Institutions understand </a:t>
            </a:r>
            <a:r>
              <a:rPr lang="en-CA" i="1" dirty="0" smtClean="0"/>
              <a:t>personalized. </a:t>
            </a:r>
            <a:r>
              <a:rPr lang="en-CA" dirty="0" smtClean="0"/>
              <a:t>But they don’t understand </a:t>
            </a:r>
            <a:r>
              <a:rPr lang="en-CA" i="1" dirty="0" smtClean="0"/>
              <a:t>personal</a:t>
            </a:r>
            <a:r>
              <a:rPr lang="en-CA" dirty="0" smtClean="0"/>
              <a:t>.</a:t>
            </a:r>
            <a:endParaRPr lang="en-CA" dirty="0"/>
          </a:p>
        </p:txBody>
      </p:sp>
      <p:sp>
        <p:nvSpPr>
          <p:cNvPr id="3" name="Content Placeholder 2"/>
          <p:cNvSpPr>
            <a:spLocks noGrp="1"/>
          </p:cNvSpPr>
          <p:nvPr>
            <p:ph idx="1"/>
          </p:nvPr>
        </p:nvSpPr>
        <p:spPr>
          <a:xfrm>
            <a:off x="457200" y="2132856"/>
            <a:ext cx="8229600" cy="3773016"/>
          </a:xfrm>
        </p:spPr>
        <p:txBody>
          <a:bodyPr>
            <a:normAutofit/>
          </a:bodyPr>
          <a:lstStyle/>
          <a:p>
            <a:r>
              <a:rPr lang="en-CA" dirty="0" smtClean="0"/>
              <a:t>“The </a:t>
            </a:r>
            <a:r>
              <a:rPr lang="en-CA" dirty="0"/>
              <a:t>widespread adoption of social media among students brings shared interactional practices that does not match university arrangements for learning. </a:t>
            </a:r>
            <a:endParaRPr lang="en-CA" dirty="0" smtClean="0"/>
          </a:p>
          <a:p>
            <a:r>
              <a:rPr lang="en-CA" dirty="0" smtClean="0"/>
              <a:t>“This</a:t>
            </a:r>
            <a:r>
              <a:rPr lang="en-CA" dirty="0"/>
              <a:t>, we argue, invites reappraisal of the framing of established educational practices and the metaphorical work that precedes it</a:t>
            </a:r>
            <a:r>
              <a:rPr lang="en-CA" dirty="0" smtClean="0"/>
              <a:t>.” </a:t>
            </a:r>
            <a:endParaRPr lang="en-CA" dirty="0"/>
          </a:p>
        </p:txBody>
      </p:sp>
      <p:sp>
        <p:nvSpPr>
          <p:cNvPr id="4" name="Rectangle 3"/>
          <p:cNvSpPr/>
          <p:nvPr/>
        </p:nvSpPr>
        <p:spPr>
          <a:xfrm>
            <a:off x="491171" y="5918629"/>
            <a:ext cx="8550696" cy="369332"/>
          </a:xfrm>
          <a:prstGeom prst="rect">
            <a:avLst/>
          </a:prstGeom>
        </p:spPr>
        <p:txBody>
          <a:bodyPr wrap="square">
            <a:spAutoFit/>
          </a:bodyPr>
          <a:lstStyle/>
          <a:p>
            <a:r>
              <a:rPr lang="en-CA" dirty="0">
                <a:hlinkClick r:id="rId3"/>
              </a:rPr>
              <a:t>http://www.networkedlearningconference.org.uk/abstracts/pdf/hannon.pdf</a:t>
            </a:r>
            <a:endParaRPr lang="en-CA" dirty="0"/>
          </a:p>
        </p:txBody>
      </p:sp>
    </p:spTree>
    <p:extLst>
      <p:ext uri="{BB962C8B-B14F-4D97-AF65-F5344CB8AC3E}">
        <p14:creationId xmlns:p14="http://schemas.microsoft.com/office/powerpoint/2010/main" val="27024687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14202"/>
          </a:xfrm>
        </p:spPr>
        <p:txBody>
          <a:bodyPr>
            <a:normAutofit/>
          </a:bodyPr>
          <a:lstStyle/>
          <a:p>
            <a:pPr algn="l"/>
            <a:r>
              <a:rPr lang="en-CA" dirty="0" smtClean="0"/>
              <a:t>Autonomy</a:t>
            </a:r>
            <a:r>
              <a:rPr lang="en-CA" dirty="0"/>
              <a:t>, rather than control, is essential in education</a:t>
            </a:r>
          </a:p>
        </p:txBody>
      </p:sp>
      <p:sp>
        <p:nvSpPr>
          <p:cNvPr id="3" name="Content Placeholder 2"/>
          <p:cNvSpPr>
            <a:spLocks noGrp="1"/>
          </p:cNvSpPr>
          <p:nvPr>
            <p:ph idx="1"/>
          </p:nvPr>
        </p:nvSpPr>
        <p:spPr>
          <a:xfrm>
            <a:off x="3253825" y="1963488"/>
            <a:ext cx="5915000" cy="3777283"/>
          </a:xfrm>
        </p:spPr>
        <p:txBody>
          <a:bodyPr>
            <a:normAutofit lnSpcReduction="10000"/>
          </a:bodyPr>
          <a:lstStyle/>
          <a:p>
            <a:pPr marL="0" indent="0">
              <a:buNone/>
            </a:pPr>
            <a:r>
              <a:rPr lang="en-CA" dirty="0" err="1" smtClean="0"/>
              <a:t>Satel</a:t>
            </a:r>
            <a:r>
              <a:rPr lang="en-CA" dirty="0" smtClean="0"/>
              <a:t>: Control </a:t>
            </a:r>
            <a:r>
              <a:rPr lang="en-CA" dirty="0"/>
              <a:t>is an illusion and always has been an illusion.  It is a Hobbesian paradox that we cannot enforce change unless change has </a:t>
            </a:r>
            <a:r>
              <a:rPr lang="en-CA" dirty="0" smtClean="0"/>
              <a:t>already occurred. Higher </a:t>
            </a:r>
            <a:r>
              <a:rPr lang="en-CA" dirty="0"/>
              <a:t>status—or even a persuasive presentation full of facts—is of limited utility.</a:t>
            </a:r>
          </a:p>
          <a:p>
            <a:pPr marL="0" indent="0">
              <a:buNone/>
            </a:pPr>
            <a:endParaRPr lang="en-CA" dirty="0"/>
          </a:p>
        </p:txBody>
      </p:sp>
      <p:sp>
        <p:nvSpPr>
          <p:cNvPr id="4" name="Rectangle 3"/>
          <p:cNvSpPr/>
          <p:nvPr/>
        </p:nvSpPr>
        <p:spPr>
          <a:xfrm>
            <a:off x="328006" y="5754472"/>
            <a:ext cx="8229165" cy="338554"/>
          </a:xfrm>
          <a:prstGeom prst="rect">
            <a:avLst/>
          </a:prstGeom>
        </p:spPr>
        <p:txBody>
          <a:bodyPr wrap="square">
            <a:spAutoFit/>
          </a:bodyPr>
          <a:lstStyle/>
          <a:p>
            <a:r>
              <a:rPr lang="en-CA" sz="1600" dirty="0">
                <a:hlinkClick r:id="rId3"/>
              </a:rPr>
              <a:t>http://blogs.hbr.org/2014/04/to-create-change-leadership-is-more-important-than-authority/</a:t>
            </a:r>
            <a:endParaRPr lang="en-CA" dirty="0"/>
          </a:p>
        </p:txBody>
      </p:sp>
      <p:pic>
        <p:nvPicPr>
          <p:cNvPr id="11266" name="Picture 2" descr="http://folk.uib.no/ebe053/hobbes.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006" y="1988840"/>
            <a:ext cx="2857500" cy="341843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328006" y="6106727"/>
            <a:ext cx="6328977" cy="369332"/>
          </a:xfrm>
          <a:prstGeom prst="rect">
            <a:avLst/>
          </a:prstGeom>
        </p:spPr>
        <p:txBody>
          <a:bodyPr wrap="none">
            <a:spAutoFit/>
          </a:bodyPr>
          <a:lstStyle/>
          <a:p>
            <a:r>
              <a:rPr lang="en-CA" dirty="0" smtClean="0"/>
              <a:t>Image: Bill </a:t>
            </a:r>
            <a:r>
              <a:rPr lang="en-CA" dirty="0" err="1" smtClean="0"/>
              <a:t>Eatterson</a:t>
            </a:r>
            <a:r>
              <a:rPr lang="en-CA" dirty="0" smtClean="0"/>
              <a:t>  </a:t>
            </a:r>
            <a:r>
              <a:rPr lang="en-CA" dirty="0" smtClean="0">
                <a:hlinkClick r:id="rId5"/>
              </a:rPr>
              <a:t>http</a:t>
            </a:r>
            <a:r>
              <a:rPr lang="en-CA" dirty="0">
                <a:hlinkClick r:id="rId5"/>
              </a:rPr>
              <a:t>://</a:t>
            </a:r>
            <a:r>
              <a:rPr lang="en-CA" dirty="0" smtClean="0">
                <a:hlinkClick r:id="rId5"/>
              </a:rPr>
              <a:t>en.wikipedia.org/wiki/Bill_Watterson</a:t>
            </a:r>
            <a:r>
              <a:rPr lang="en-CA" dirty="0" smtClean="0"/>
              <a:t> </a:t>
            </a:r>
            <a:endParaRPr lang="en-CA" dirty="0"/>
          </a:p>
        </p:txBody>
      </p:sp>
    </p:spTree>
    <p:extLst>
      <p:ext uri="{BB962C8B-B14F-4D97-AF65-F5344CB8AC3E}">
        <p14:creationId xmlns:p14="http://schemas.microsoft.com/office/powerpoint/2010/main" val="36711567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234482"/>
          </a:xfrm>
        </p:spPr>
        <p:txBody>
          <a:bodyPr>
            <a:normAutofit/>
          </a:bodyPr>
          <a:lstStyle/>
          <a:p>
            <a:pPr algn="l"/>
            <a:r>
              <a:rPr lang="en-CA" dirty="0" smtClean="0"/>
              <a:t>The </a:t>
            </a:r>
            <a:r>
              <a:rPr lang="en-CA" dirty="0"/>
              <a:t>design theories are nothing more than abstractions of the actual process, that they are most useful as descriptions of what was done, as opposed to prescriptions of what should be done</a:t>
            </a:r>
          </a:p>
        </p:txBody>
      </p:sp>
      <p:sp>
        <p:nvSpPr>
          <p:cNvPr id="3" name="Content Placeholder 2"/>
          <p:cNvSpPr>
            <a:spLocks noGrp="1"/>
          </p:cNvSpPr>
          <p:nvPr>
            <p:ph idx="1"/>
          </p:nvPr>
        </p:nvSpPr>
        <p:spPr>
          <a:xfrm>
            <a:off x="457200" y="4509120"/>
            <a:ext cx="8229600" cy="1112987"/>
          </a:xfrm>
        </p:spPr>
        <p:txBody>
          <a:bodyPr/>
          <a:lstStyle/>
          <a:p>
            <a:pPr algn="r"/>
            <a:r>
              <a:rPr lang="en-CA" dirty="0"/>
              <a:t>"designers should aim and accept that design is often based on informed guessing."</a:t>
            </a:r>
          </a:p>
          <a:p>
            <a:endParaRPr lang="en-CA" dirty="0"/>
          </a:p>
        </p:txBody>
      </p:sp>
      <p:sp>
        <p:nvSpPr>
          <p:cNvPr id="4" name="Rectangle 3"/>
          <p:cNvSpPr/>
          <p:nvPr/>
        </p:nvSpPr>
        <p:spPr>
          <a:xfrm>
            <a:off x="457200" y="5805264"/>
            <a:ext cx="8229600" cy="646331"/>
          </a:xfrm>
          <a:prstGeom prst="rect">
            <a:avLst/>
          </a:prstGeom>
        </p:spPr>
        <p:txBody>
          <a:bodyPr wrap="square">
            <a:spAutoFit/>
          </a:bodyPr>
          <a:lstStyle/>
          <a:p>
            <a:r>
              <a:rPr lang="en-CA" dirty="0">
                <a:hlinkClick r:id="rId3"/>
              </a:rPr>
              <a:t>http://flosse.blogging.fi/2010/12/27/designing-learning-tools-%E2%80%94-introduction-to-some-methodological-thoughts/</a:t>
            </a:r>
            <a:endParaRPr lang="en-CA" dirty="0"/>
          </a:p>
        </p:txBody>
      </p:sp>
    </p:spTree>
    <p:extLst>
      <p:ext uri="{BB962C8B-B14F-4D97-AF65-F5344CB8AC3E}">
        <p14:creationId xmlns:p14="http://schemas.microsoft.com/office/powerpoint/2010/main" val="35015464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507288" cy="1786210"/>
          </a:xfrm>
        </p:spPr>
        <p:txBody>
          <a:bodyPr>
            <a:noAutofit/>
          </a:bodyPr>
          <a:lstStyle/>
          <a:p>
            <a:pPr algn="l"/>
            <a:r>
              <a:rPr lang="en-CA" dirty="0"/>
              <a:t>Professors meanwhile are still trying to ban laptops from the classroom</a:t>
            </a:r>
          </a:p>
        </p:txBody>
      </p:sp>
      <p:sp>
        <p:nvSpPr>
          <p:cNvPr id="3" name="Content Placeholder 2"/>
          <p:cNvSpPr>
            <a:spLocks noGrp="1"/>
          </p:cNvSpPr>
          <p:nvPr>
            <p:ph idx="1"/>
          </p:nvPr>
        </p:nvSpPr>
        <p:spPr>
          <a:xfrm>
            <a:off x="4211960" y="2027294"/>
            <a:ext cx="4618856" cy="3633267"/>
          </a:xfrm>
        </p:spPr>
        <p:txBody>
          <a:bodyPr>
            <a:normAutofit fontScale="92500" lnSpcReduction="10000"/>
          </a:bodyPr>
          <a:lstStyle/>
          <a:p>
            <a:r>
              <a:rPr lang="en-CA" dirty="0" smtClean="0"/>
              <a:t>Dan </a:t>
            </a:r>
            <a:r>
              <a:rPr lang="en-CA" dirty="0" err="1" smtClean="0"/>
              <a:t>Rockmore</a:t>
            </a:r>
            <a:r>
              <a:rPr lang="en-CA" dirty="0"/>
              <a:t>: “Our “digital assistants” are platforms for play and </a:t>
            </a:r>
            <a:r>
              <a:rPr lang="en-CA" dirty="0" smtClean="0"/>
              <a:t>socializing”</a:t>
            </a:r>
          </a:p>
          <a:p>
            <a:r>
              <a:rPr lang="en-CA" dirty="0" smtClean="0"/>
              <a:t>The study </a:t>
            </a:r>
            <a:r>
              <a:rPr lang="en-CA" dirty="0"/>
              <a:t>(comparing taking notes by typing and by hand) should be rejected as irrelevant</a:t>
            </a:r>
          </a:p>
        </p:txBody>
      </p:sp>
      <p:sp>
        <p:nvSpPr>
          <p:cNvPr id="4" name="Rectangle 3"/>
          <p:cNvSpPr/>
          <p:nvPr/>
        </p:nvSpPr>
        <p:spPr>
          <a:xfrm>
            <a:off x="496144" y="6096546"/>
            <a:ext cx="8190656" cy="461665"/>
          </a:xfrm>
          <a:prstGeom prst="rect">
            <a:avLst/>
          </a:prstGeom>
        </p:spPr>
        <p:txBody>
          <a:bodyPr wrap="square">
            <a:spAutoFit/>
          </a:bodyPr>
          <a:lstStyle/>
          <a:p>
            <a:r>
              <a:rPr lang="en-CA" sz="1200" dirty="0" err="1" smtClean="0"/>
              <a:t>Rockmore</a:t>
            </a:r>
            <a:r>
              <a:rPr lang="en-CA" sz="1200" dirty="0" smtClean="0"/>
              <a:t>: </a:t>
            </a:r>
            <a:r>
              <a:rPr lang="en-CA" sz="1200" dirty="0" smtClean="0">
                <a:hlinkClick r:id="rId3"/>
              </a:rPr>
              <a:t>http</a:t>
            </a:r>
            <a:r>
              <a:rPr lang="en-CA" sz="1200" dirty="0">
                <a:hlinkClick r:id="rId3"/>
              </a:rPr>
              <a:t>://</a:t>
            </a:r>
            <a:r>
              <a:rPr lang="en-CA" sz="1200" dirty="0" smtClean="0">
                <a:hlinkClick r:id="rId3"/>
              </a:rPr>
              <a:t>www.newyorker.com/online/blogs/elements/2014/06/the-case-for-banning-laptops-in-the-classroom.html</a:t>
            </a:r>
            <a:endParaRPr lang="en-CA" sz="1200" dirty="0" smtClean="0"/>
          </a:p>
          <a:p>
            <a:r>
              <a:rPr lang="en-CA" sz="1200" dirty="0" smtClean="0"/>
              <a:t>Talbert: </a:t>
            </a:r>
            <a:r>
              <a:rPr lang="en-CA" sz="1200" dirty="0">
                <a:hlinkClick r:id="rId4"/>
              </a:rPr>
              <a:t>http://chronicle.com/blognetwork/castingoutnines/2014/06/13/three-issues-with-the-case-for-banning-laptops</a:t>
            </a:r>
            <a:endParaRPr lang="en-CA" sz="1200" dirty="0"/>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691" y="2098134"/>
            <a:ext cx="3643778" cy="2520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87883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507288" cy="922114"/>
          </a:xfrm>
        </p:spPr>
        <p:txBody>
          <a:bodyPr>
            <a:noAutofit/>
          </a:bodyPr>
          <a:lstStyle/>
          <a:p>
            <a:pPr algn="r"/>
            <a:r>
              <a:rPr lang="en-CA" dirty="0" smtClean="0"/>
              <a:t>The </a:t>
            </a:r>
            <a:r>
              <a:rPr lang="en-CA" i="1" dirty="0" smtClean="0"/>
              <a:t>personal</a:t>
            </a:r>
            <a:r>
              <a:rPr lang="en-CA" dirty="0" smtClean="0"/>
              <a:t> isn’t designed. It is</a:t>
            </a:r>
            <a:endParaRPr lang="en-CA" dirty="0"/>
          </a:p>
        </p:txBody>
      </p:sp>
      <p:sp>
        <p:nvSpPr>
          <p:cNvPr id="3" name="Content Placeholder 2"/>
          <p:cNvSpPr>
            <a:spLocks noGrp="1"/>
          </p:cNvSpPr>
          <p:nvPr>
            <p:ph idx="1"/>
          </p:nvPr>
        </p:nvSpPr>
        <p:spPr>
          <a:xfrm>
            <a:off x="457200" y="4149080"/>
            <a:ext cx="8229600" cy="2121099"/>
          </a:xfrm>
        </p:spPr>
        <p:txBody>
          <a:bodyPr>
            <a:normAutofit/>
          </a:bodyPr>
          <a:lstStyle/>
          <a:p>
            <a:pPr marL="0" indent="0">
              <a:buNone/>
            </a:pPr>
            <a:r>
              <a:rPr lang="en-CA" dirty="0"/>
              <a:t>Each bird is actually reacting to the birds nearest to it, that the movement is the result of a series of short-range reactions... one bird's movement only affects its seven closest neighbors.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196752"/>
            <a:ext cx="5048250"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531634" y="1057037"/>
            <a:ext cx="3155166" cy="2123658"/>
          </a:xfrm>
          <a:prstGeom prst="rect">
            <a:avLst/>
          </a:prstGeom>
        </p:spPr>
        <p:txBody>
          <a:bodyPr wrap="square">
            <a:spAutoFit/>
          </a:bodyPr>
          <a:lstStyle/>
          <a:p>
            <a:pPr algn="r"/>
            <a:r>
              <a:rPr lang="en-CA" sz="4400" dirty="0"/>
              <a:t>based on self-organization</a:t>
            </a:r>
          </a:p>
        </p:txBody>
      </p:sp>
      <p:sp>
        <p:nvSpPr>
          <p:cNvPr id="6" name="Rectangle 5"/>
          <p:cNvSpPr/>
          <p:nvPr/>
        </p:nvSpPr>
        <p:spPr>
          <a:xfrm>
            <a:off x="457200" y="6085513"/>
            <a:ext cx="7211144" cy="646331"/>
          </a:xfrm>
          <a:prstGeom prst="rect">
            <a:avLst/>
          </a:prstGeom>
        </p:spPr>
        <p:txBody>
          <a:bodyPr wrap="square">
            <a:spAutoFit/>
          </a:bodyPr>
          <a:lstStyle/>
          <a:p>
            <a:r>
              <a:rPr lang="en-CA" dirty="0">
                <a:hlinkClick r:id="rId4"/>
              </a:rPr>
              <a:t>http://www.wired.com/2010/06/starling-physics</a:t>
            </a:r>
            <a:r>
              <a:rPr lang="en-CA" dirty="0" smtClean="0">
                <a:hlinkClick r:id="rId4"/>
              </a:rPr>
              <a:t>/</a:t>
            </a:r>
            <a:endParaRPr lang="en-CA" dirty="0" smtClean="0"/>
          </a:p>
          <a:p>
            <a:r>
              <a:rPr lang="en-CA" dirty="0">
                <a:hlinkClick r:id="rId5"/>
              </a:rPr>
              <a:t>http://www.pnas.org/content/early/2010/06/11/1005766107.abstract</a:t>
            </a:r>
            <a:endParaRPr lang="en-CA" dirty="0"/>
          </a:p>
        </p:txBody>
      </p:sp>
    </p:spTree>
    <p:extLst>
      <p:ext uri="{BB962C8B-B14F-4D97-AF65-F5344CB8AC3E}">
        <p14:creationId xmlns:p14="http://schemas.microsoft.com/office/powerpoint/2010/main" val="135117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859216" cy="1570186"/>
          </a:xfrm>
        </p:spPr>
        <p:txBody>
          <a:bodyPr>
            <a:normAutofit/>
          </a:bodyPr>
          <a:lstStyle/>
          <a:p>
            <a:pPr algn="l"/>
            <a:r>
              <a:rPr lang="en-CA" dirty="0" smtClean="0"/>
              <a:t>The great wildebeest migration is a similarly unplanned event</a:t>
            </a:r>
            <a:endParaRPr lang="en-CA" dirty="0"/>
          </a:p>
        </p:txBody>
      </p:sp>
      <p:sp>
        <p:nvSpPr>
          <p:cNvPr id="3" name="Content Placeholder 2"/>
          <p:cNvSpPr>
            <a:spLocks noGrp="1"/>
          </p:cNvSpPr>
          <p:nvPr>
            <p:ph idx="1"/>
          </p:nvPr>
        </p:nvSpPr>
        <p:spPr>
          <a:xfrm>
            <a:off x="457200" y="4365104"/>
            <a:ext cx="8229600" cy="1761059"/>
          </a:xfrm>
        </p:spPr>
        <p:txBody>
          <a:bodyPr>
            <a:normAutofit fontScale="92500" lnSpcReduction="10000"/>
          </a:bodyPr>
          <a:lstStyle/>
          <a:p>
            <a:pPr marL="0" indent="0">
              <a:buNone/>
            </a:pPr>
            <a:r>
              <a:rPr lang="en-CA" dirty="0" smtClean="0"/>
              <a:t>“There </a:t>
            </a:r>
            <a:r>
              <a:rPr lang="en-CA" dirty="0"/>
              <a:t>is neither start nor finish to their endless search for food and water, as they circle the Serengeti- Mara ecosystem in a relentless sequence of life and </a:t>
            </a:r>
            <a:r>
              <a:rPr lang="en-CA" dirty="0" smtClean="0"/>
              <a:t>death…”</a:t>
            </a:r>
            <a:endParaRPr lang="en-CA" dirty="0"/>
          </a:p>
        </p:txBody>
      </p:sp>
      <p:pic>
        <p:nvPicPr>
          <p:cNvPr id="12290" name="Picture 2" descr="The group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809092"/>
            <a:ext cx="4779764" cy="247702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6205147"/>
            <a:ext cx="8478688" cy="369332"/>
          </a:xfrm>
          <a:prstGeom prst="rect">
            <a:avLst/>
          </a:prstGeom>
        </p:spPr>
        <p:txBody>
          <a:bodyPr wrap="square">
            <a:spAutoFit/>
          </a:bodyPr>
          <a:lstStyle/>
          <a:p>
            <a:r>
              <a:rPr lang="en-CA" dirty="0">
                <a:hlinkClick r:id="rId4"/>
              </a:rPr>
              <a:t>http://</a:t>
            </a:r>
            <a:r>
              <a:rPr lang="en-CA" dirty="0" smtClean="0">
                <a:hlinkClick r:id="rId4"/>
              </a:rPr>
              <a:t>www.maasaimara.com/entries/great-wildebeest-migration-maasai-mara</a:t>
            </a:r>
            <a:r>
              <a:rPr lang="en-CA" dirty="0" smtClean="0"/>
              <a:t> </a:t>
            </a:r>
            <a:endParaRPr lang="en-CA" dirty="0"/>
          </a:p>
        </p:txBody>
      </p:sp>
    </p:spTree>
    <p:extLst>
      <p:ext uri="{BB962C8B-B14F-4D97-AF65-F5344CB8AC3E}">
        <p14:creationId xmlns:p14="http://schemas.microsoft.com/office/powerpoint/2010/main" val="884206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218258"/>
          </a:xfrm>
        </p:spPr>
        <p:txBody>
          <a:bodyPr>
            <a:normAutofit/>
          </a:bodyPr>
          <a:lstStyle/>
          <a:p>
            <a:pPr algn="l"/>
            <a:r>
              <a:rPr lang="en-CA" dirty="0" smtClean="0"/>
              <a:t>There is no single </a:t>
            </a:r>
            <a:r>
              <a:rPr lang="en-CA" i="1" dirty="0" smtClean="0"/>
              <a:t>cause</a:t>
            </a:r>
            <a:r>
              <a:rPr lang="en-CA" dirty="0" smtClean="0"/>
              <a:t> of events; landmark ideas are created by </a:t>
            </a:r>
            <a:r>
              <a:rPr lang="en-CA" i="1" dirty="0" smtClean="0"/>
              <a:t>societies</a:t>
            </a:r>
            <a:r>
              <a:rPr lang="en-CA" dirty="0" smtClean="0"/>
              <a:t>, not individuals</a:t>
            </a:r>
            <a:endParaRPr lang="en-CA" dirty="0"/>
          </a:p>
        </p:txBody>
      </p:sp>
      <p:sp>
        <p:nvSpPr>
          <p:cNvPr id="3" name="Content Placeholder 2"/>
          <p:cNvSpPr>
            <a:spLocks noGrp="1"/>
          </p:cNvSpPr>
          <p:nvPr>
            <p:ph idx="1"/>
          </p:nvPr>
        </p:nvSpPr>
        <p:spPr>
          <a:xfrm>
            <a:off x="3419872" y="2636912"/>
            <a:ext cx="5266928" cy="3489251"/>
          </a:xfrm>
        </p:spPr>
        <p:txBody>
          <a:bodyPr/>
          <a:lstStyle/>
          <a:p>
            <a:pPr marL="0" indent="0" algn="r">
              <a:buNone/>
            </a:pPr>
            <a:r>
              <a:rPr lang="en-CA" dirty="0" smtClean="0"/>
              <a:t>Charles Darwin’s grandfather, Erasmus, was </a:t>
            </a:r>
            <a:r>
              <a:rPr lang="en-CA" i="1" dirty="0" smtClean="0"/>
              <a:t>also</a:t>
            </a:r>
            <a:r>
              <a:rPr lang="en-CA" dirty="0" smtClean="0"/>
              <a:t> an evolutionist, as was this </a:t>
            </a:r>
            <a:r>
              <a:rPr lang="en-CA" dirty="0"/>
              <a:t>man, Jean Baptiste Lamarck.  </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372" y="2814674"/>
            <a:ext cx="3238500" cy="3133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200" y="5980759"/>
            <a:ext cx="7902624" cy="646331"/>
          </a:xfrm>
          <a:prstGeom prst="rect">
            <a:avLst/>
          </a:prstGeom>
        </p:spPr>
        <p:txBody>
          <a:bodyPr wrap="square">
            <a:spAutoFit/>
          </a:bodyPr>
          <a:lstStyle/>
          <a:p>
            <a:r>
              <a:rPr lang="en-CA" dirty="0">
                <a:hlinkClick r:id="rId4"/>
              </a:rPr>
              <a:t>http://hplusmagazine.com/2014/04/24/lamarckian-inheritance-passing-what-you-have-learned-to-your-children</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1742857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47238" y="486854"/>
            <a:ext cx="4059344" cy="3158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4690864" cy="5098578"/>
          </a:xfrm>
        </p:spPr>
        <p:txBody>
          <a:bodyPr>
            <a:normAutofit/>
          </a:bodyPr>
          <a:lstStyle/>
          <a:p>
            <a:pPr algn="l"/>
            <a:r>
              <a:rPr lang="en-CA" dirty="0" smtClean="0"/>
              <a:t>Hashtags: categorizing using self-organizing networks rather than standard metadata and ontologies</a:t>
            </a:r>
            <a:endParaRPr lang="en-CA" dirty="0"/>
          </a:p>
        </p:txBody>
      </p:sp>
      <p:sp>
        <p:nvSpPr>
          <p:cNvPr id="3" name="Content Placeholder 2"/>
          <p:cNvSpPr>
            <a:spLocks noGrp="1"/>
          </p:cNvSpPr>
          <p:nvPr>
            <p:ph idx="1"/>
          </p:nvPr>
        </p:nvSpPr>
        <p:spPr>
          <a:xfrm>
            <a:off x="4283968" y="3933056"/>
            <a:ext cx="4402832" cy="2193107"/>
          </a:xfrm>
        </p:spPr>
        <p:txBody>
          <a:bodyPr/>
          <a:lstStyle/>
          <a:p>
            <a:pPr marL="0" indent="0">
              <a:buNone/>
            </a:pPr>
            <a:r>
              <a:rPr lang="en-CA" dirty="0"/>
              <a:t>Though commonly associated with Twitter, they existed before Twitter monetized them</a:t>
            </a:r>
          </a:p>
        </p:txBody>
      </p:sp>
      <p:sp>
        <p:nvSpPr>
          <p:cNvPr id="5" name="Rectangle 4"/>
          <p:cNvSpPr/>
          <p:nvPr/>
        </p:nvSpPr>
        <p:spPr>
          <a:xfrm>
            <a:off x="404664" y="6044863"/>
            <a:ext cx="7758608" cy="369332"/>
          </a:xfrm>
          <a:prstGeom prst="rect">
            <a:avLst/>
          </a:prstGeom>
        </p:spPr>
        <p:txBody>
          <a:bodyPr wrap="square">
            <a:spAutoFit/>
          </a:bodyPr>
          <a:lstStyle/>
          <a:p>
            <a:r>
              <a:rPr lang="en-CA" dirty="0">
                <a:hlinkClick r:id="rId4"/>
              </a:rPr>
              <a:t>http://tressiemc.com/2014/04/23/another-post-about-hashtags-no-seriously/</a:t>
            </a:r>
            <a:endParaRPr lang="en-CA" dirty="0"/>
          </a:p>
        </p:txBody>
      </p:sp>
    </p:spTree>
    <p:extLst>
      <p:ext uri="{BB962C8B-B14F-4D97-AF65-F5344CB8AC3E}">
        <p14:creationId xmlns:p14="http://schemas.microsoft.com/office/powerpoint/2010/main" val="3303817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52" y="332656"/>
            <a:ext cx="7283152" cy="1800200"/>
          </a:xfrm>
        </p:spPr>
        <p:txBody>
          <a:bodyPr>
            <a:normAutofit/>
          </a:bodyPr>
          <a:lstStyle/>
          <a:p>
            <a:pPr algn="r"/>
            <a:r>
              <a:rPr lang="en-CA" dirty="0" smtClean="0"/>
              <a:t>Hashtag networks can be seen as self-organizing ideas</a:t>
            </a:r>
            <a:endParaRPr lang="en-CA" dirty="0"/>
          </a:p>
        </p:txBody>
      </p:sp>
      <p:sp>
        <p:nvSpPr>
          <p:cNvPr id="3" name="Content Placeholder 2"/>
          <p:cNvSpPr>
            <a:spLocks noGrp="1"/>
          </p:cNvSpPr>
          <p:nvPr>
            <p:ph idx="1"/>
          </p:nvPr>
        </p:nvSpPr>
        <p:spPr>
          <a:xfrm>
            <a:off x="457200" y="2348880"/>
            <a:ext cx="3754760" cy="3777283"/>
          </a:xfrm>
        </p:spPr>
        <p:txBody>
          <a:bodyPr/>
          <a:lstStyle/>
          <a:p>
            <a:pPr marL="0" indent="0">
              <a:buNone/>
            </a:pPr>
            <a:r>
              <a:rPr lang="en-CA" dirty="0"/>
              <a:t>A concept map isn't the same as a network. But </a:t>
            </a:r>
            <a:r>
              <a:rPr lang="en-CA" i="1" dirty="0"/>
              <a:t>insofar as concepts </a:t>
            </a:r>
            <a:r>
              <a:rPr lang="en-CA" dirty="0"/>
              <a:t>are </a:t>
            </a:r>
            <a:r>
              <a:rPr lang="en-CA" i="1" dirty="0"/>
              <a:t>dynamic, interacting things</a:t>
            </a:r>
            <a:r>
              <a:rPr lang="en-CA" dirty="0"/>
              <a:t> they can and do form networks.</a:t>
            </a:r>
          </a:p>
          <a:p>
            <a:endParaRPr lang="en-CA" dirty="0"/>
          </a:p>
        </p:txBody>
      </p:sp>
      <p:sp>
        <p:nvSpPr>
          <p:cNvPr id="4" name="Rectangle 3"/>
          <p:cNvSpPr/>
          <p:nvPr/>
        </p:nvSpPr>
        <p:spPr>
          <a:xfrm>
            <a:off x="457200" y="5941497"/>
            <a:ext cx="9054752" cy="369332"/>
          </a:xfrm>
          <a:prstGeom prst="rect">
            <a:avLst/>
          </a:prstGeom>
        </p:spPr>
        <p:txBody>
          <a:bodyPr wrap="square">
            <a:spAutoFit/>
          </a:bodyPr>
          <a:lstStyle/>
          <a:p>
            <a:r>
              <a:rPr lang="en-CA" dirty="0">
                <a:hlinkClick r:id="rId3"/>
              </a:rPr>
              <a:t>http://x28newblog.wordpress.com/2014/04/25/conceptual-connections-once-again</a:t>
            </a:r>
            <a:r>
              <a:rPr lang="en-CA" dirty="0" smtClean="0">
                <a:hlinkClick r:id="rId3"/>
              </a:rPr>
              <a:t>/</a:t>
            </a:r>
            <a:r>
              <a:rPr lang="en-CA" dirty="0" smtClean="0"/>
              <a:t> </a:t>
            </a:r>
            <a:endParaRPr lang="en-CA" dirty="0"/>
          </a:p>
        </p:txBody>
      </p:sp>
      <p:pic>
        <p:nvPicPr>
          <p:cNvPr id="13314" name="Picture 2" descr="bounce"/>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99992" y="2492895"/>
            <a:ext cx="3659520" cy="3232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45989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304" y="274638"/>
            <a:ext cx="8189495" cy="1143000"/>
          </a:xfrm>
        </p:spPr>
        <p:txBody>
          <a:bodyPr/>
          <a:lstStyle/>
          <a:p>
            <a:pPr algn="l"/>
            <a:r>
              <a:rPr lang="en-CA" dirty="0" smtClean="0"/>
              <a:t>Mary Meeker…</a:t>
            </a:r>
            <a:endParaRPr lang="en-CA" dirty="0"/>
          </a:p>
        </p:txBody>
      </p:sp>
      <p:sp>
        <p:nvSpPr>
          <p:cNvPr id="3" name="Content Placeholder 2"/>
          <p:cNvSpPr>
            <a:spLocks noGrp="1"/>
          </p:cNvSpPr>
          <p:nvPr>
            <p:ph idx="1"/>
          </p:nvPr>
        </p:nvSpPr>
        <p:spPr>
          <a:xfrm>
            <a:off x="457200" y="1600200"/>
            <a:ext cx="3826768" cy="4525963"/>
          </a:xfrm>
        </p:spPr>
        <p:txBody>
          <a:bodyPr>
            <a:normAutofit/>
          </a:bodyPr>
          <a:lstStyle/>
          <a:p>
            <a:pPr marL="0" indent="0">
              <a:buNone/>
            </a:pPr>
            <a:r>
              <a:rPr lang="en-CA" dirty="0" smtClean="0"/>
              <a:t>The </a:t>
            </a:r>
            <a:r>
              <a:rPr lang="en-CA" dirty="0"/>
              <a:t>rise of mobile, the proliferation of </a:t>
            </a:r>
            <a:r>
              <a:rPr lang="en-CA" dirty="0" smtClean="0"/>
              <a:t>apps... "</a:t>
            </a:r>
            <a:r>
              <a:rPr lang="en-CA" dirty="0"/>
              <a:t>the edge is becoming more important than the node"</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772816"/>
            <a:ext cx="4032448"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200" y="4646602"/>
            <a:ext cx="3466728" cy="1477328"/>
          </a:xfrm>
          <a:prstGeom prst="rect">
            <a:avLst/>
          </a:prstGeom>
        </p:spPr>
        <p:txBody>
          <a:bodyPr wrap="square">
            <a:spAutoFit/>
          </a:bodyPr>
          <a:lstStyle/>
          <a:p>
            <a:r>
              <a:rPr lang="en-CA" dirty="0">
                <a:hlinkClick r:id="rId4"/>
              </a:rPr>
              <a:t>http://</a:t>
            </a:r>
            <a:r>
              <a:rPr lang="en-CA" dirty="0" smtClean="0">
                <a:hlinkClick r:id="rId4"/>
              </a:rPr>
              <a:t>www.businessinsider.com/mary-meekers-2014-internet-presentation-2014-5</a:t>
            </a:r>
            <a:endParaRPr lang="en-CA" dirty="0" smtClean="0"/>
          </a:p>
          <a:p>
            <a:endParaRPr lang="en-CA" dirty="0"/>
          </a:p>
          <a:p>
            <a:r>
              <a:rPr lang="en-CA" dirty="0" smtClean="0"/>
              <a:t>Photo: J.D. Lasica</a:t>
            </a:r>
            <a:endParaRPr lang="en-CA" dirty="0"/>
          </a:p>
        </p:txBody>
      </p:sp>
    </p:spTree>
    <p:extLst>
      <p:ext uri="{BB962C8B-B14F-4D97-AF65-F5344CB8AC3E}">
        <p14:creationId xmlns:p14="http://schemas.microsoft.com/office/powerpoint/2010/main" val="17158099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851104" cy="2074242"/>
          </a:xfrm>
        </p:spPr>
        <p:txBody>
          <a:bodyPr>
            <a:noAutofit/>
          </a:bodyPr>
          <a:lstStyle/>
          <a:p>
            <a:pPr algn="l"/>
            <a:r>
              <a:rPr lang="en-CA" dirty="0" smtClean="0"/>
              <a:t>Students in academia: not the start of a trend, but the continuation of one</a:t>
            </a:r>
            <a:endParaRPr lang="en-CA" dirty="0"/>
          </a:p>
        </p:txBody>
      </p:sp>
      <p:sp>
        <p:nvSpPr>
          <p:cNvPr id="3" name="Content Placeholder 2"/>
          <p:cNvSpPr>
            <a:spLocks noGrp="1"/>
          </p:cNvSpPr>
          <p:nvPr>
            <p:ph idx="1"/>
          </p:nvPr>
        </p:nvSpPr>
        <p:spPr>
          <a:xfrm>
            <a:off x="4499992" y="2492896"/>
            <a:ext cx="4186808" cy="3633267"/>
          </a:xfrm>
        </p:spPr>
        <p:txBody>
          <a:bodyPr/>
          <a:lstStyle/>
          <a:p>
            <a:pPr marL="0" indent="0">
              <a:buNone/>
            </a:pPr>
            <a:r>
              <a:rPr lang="en-CA" dirty="0"/>
              <a:t>Even a search for Ed Tech student panels specifically yields more than 2,000 results.  So I think that the trend is well-established;</a:t>
            </a:r>
          </a:p>
          <a:p>
            <a:pPr marL="0" indent="0">
              <a:buNone/>
            </a:pP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2636912"/>
            <a:ext cx="3557274"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547065" y="5602360"/>
            <a:ext cx="8622704" cy="923330"/>
          </a:xfrm>
          <a:prstGeom prst="rect">
            <a:avLst/>
          </a:prstGeom>
        </p:spPr>
        <p:txBody>
          <a:bodyPr wrap="square">
            <a:spAutoFit/>
          </a:bodyPr>
          <a:lstStyle/>
          <a:p>
            <a:r>
              <a:rPr lang="en-CA" dirty="0">
                <a:hlinkClick r:id="rId4"/>
              </a:rPr>
              <a:t>http://</a:t>
            </a:r>
            <a:r>
              <a:rPr lang="en-CA" dirty="0" smtClean="0">
                <a:hlinkClick r:id="rId4"/>
              </a:rPr>
              <a:t>mfeldstein.com/three-makes-movement-branson-creates-youth-panel-student-voice-ed-tech</a:t>
            </a:r>
            <a:r>
              <a:rPr lang="en-CA" dirty="0" smtClean="0"/>
              <a:t> </a:t>
            </a:r>
          </a:p>
          <a:p>
            <a:r>
              <a:rPr lang="en-CA" dirty="0"/>
              <a:t>Photo: student Rachel Winston, who gave a keynote address at Alt-C last year</a:t>
            </a:r>
          </a:p>
        </p:txBody>
      </p:sp>
    </p:spTree>
    <p:extLst>
      <p:ext uri="{BB962C8B-B14F-4D97-AF65-F5344CB8AC3E}">
        <p14:creationId xmlns:p14="http://schemas.microsoft.com/office/powerpoint/2010/main" val="36392042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43192" cy="1858218"/>
          </a:xfrm>
        </p:spPr>
        <p:txBody>
          <a:bodyPr>
            <a:normAutofit/>
          </a:bodyPr>
          <a:lstStyle/>
          <a:p>
            <a:pPr algn="r"/>
            <a:r>
              <a:rPr lang="en-CA" dirty="0" smtClean="0"/>
              <a:t>Watters: the future of </a:t>
            </a:r>
            <a:r>
              <a:rPr lang="en-CA" dirty="0" err="1" smtClean="0"/>
              <a:t>ed</a:t>
            </a:r>
            <a:r>
              <a:rPr lang="en-CA" dirty="0" smtClean="0"/>
              <a:t> tech is a reclamation project</a:t>
            </a:r>
            <a:endParaRPr lang="en-CA" dirty="0"/>
          </a:p>
        </p:txBody>
      </p:sp>
      <p:sp>
        <p:nvSpPr>
          <p:cNvPr id="3" name="Content Placeholder 2"/>
          <p:cNvSpPr>
            <a:spLocks noGrp="1"/>
          </p:cNvSpPr>
          <p:nvPr>
            <p:ph idx="1"/>
          </p:nvPr>
        </p:nvSpPr>
        <p:spPr>
          <a:xfrm>
            <a:off x="3769568" y="1999886"/>
            <a:ext cx="4330824" cy="3744416"/>
          </a:xfrm>
        </p:spPr>
        <p:txBody>
          <a:bodyPr/>
          <a:lstStyle/>
          <a:p>
            <a:pPr marL="0" indent="0">
              <a:buNone/>
            </a:pPr>
            <a:r>
              <a:rPr lang="en-CA" dirty="0" smtClean="0"/>
              <a:t>“We </a:t>
            </a:r>
            <a:r>
              <a:rPr lang="en-CA" dirty="0"/>
              <a:t>can reclaim the Web and more broadly </a:t>
            </a:r>
            <a:r>
              <a:rPr lang="en-CA" dirty="0" err="1"/>
              <a:t>ed</a:t>
            </a:r>
            <a:r>
              <a:rPr lang="en-CA" dirty="0"/>
              <a:t>-tech for teaching and learning. But we must reclaim control of the data, content, and knowledge we create</a:t>
            </a:r>
            <a:r>
              <a:rPr lang="en-CA" dirty="0" smtClean="0"/>
              <a:t>.”</a:t>
            </a:r>
            <a:endParaRPr lang="en-CA" dirty="0"/>
          </a:p>
        </p:txBody>
      </p:sp>
      <p:pic>
        <p:nvPicPr>
          <p:cNvPr id="4" name="Picture 3"/>
          <p:cNvPicPr>
            <a:picLocks noChangeAspect="1"/>
          </p:cNvPicPr>
          <p:nvPr/>
        </p:nvPicPr>
        <p:blipFill>
          <a:blip r:embed="rId3"/>
          <a:stretch>
            <a:fillRect/>
          </a:stretch>
        </p:blipFill>
        <p:spPr>
          <a:xfrm>
            <a:off x="479775" y="2102423"/>
            <a:ext cx="2738240" cy="3559100"/>
          </a:xfrm>
          <a:prstGeom prst="rect">
            <a:avLst/>
          </a:prstGeom>
        </p:spPr>
      </p:pic>
      <p:sp>
        <p:nvSpPr>
          <p:cNvPr id="5" name="Rectangle 4"/>
          <p:cNvSpPr/>
          <p:nvPr/>
        </p:nvSpPr>
        <p:spPr>
          <a:xfrm>
            <a:off x="457200" y="5827080"/>
            <a:ext cx="8194951" cy="923330"/>
          </a:xfrm>
          <a:prstGeom prst="rect">
            <a:avLst/>
          </a:prstGeom>
        </p:spPr>
        <p:txBody>
          <a:bodyPr wrap="square">
            <a:spAutoFit/>
          </a:bodyPr>
          <a:lstStyle/>
          <a:p>
            <a:r>
              <a:rPr lang="en-CA" dirty="0">
                <a:hlinkClick r:id="rId4"/>
              </a:rPr>
              <a:t>http://www.hackeducation.com/2014/05/22/alberta-digital-learning-forum</a:t>
            </a:r>
            <a:r>
              <a:rPr lang="en-CA" dirty="0" smtClean="0">
                <a:hlinkClick r:id="rId4"/>
              </a:rPr>
              <a:t>/</a:t>
            </a:r>
            <a:r>
              <a:rPr lang="en-CA" dirty="0" smtClean="0"/>
              <a:t> </a:t>
            </a:r>
          </a:p>
          <a:p>
            <a:r>
              <a:rPr lang="en-CA" dirty="0" smtClean="0"/>
              <a:t>Photo: </a:t>
            </a:r>
            <a:r>
              <a:rPr lang="en-CA" dirty="0" smtClean="0">
                <a:hlinkClick r:id="rId5"/>
              </a:rPr>
              <a:t>http</a:t>
            </a:r>
            <a:r>
              <a:rPr lang="en-CA" dirty="0">
                <a:hlinkClick r:id="rId5"/>
              </a:rPr>
              <a:t>://siliconslopes.com/2013/06/instructure-co-founder-apis-in-ed-tech-will-provide-open-dialogue</a:t>
            </a:r>
            <a:r>
              <a:rPr lang="en-CA" dirty="0" smtClean="0">
                <a:hlinkClick r:id="rId5"/>
              </a:rPr>
              <a:t>/</a:t>
            </a:r>
            <a:r>
              <a:rPr lang="en-CA" dirty="0" smtClean="0"/>
              <a:t> </a:t>
            </a:r>
            <a:endParaRPr lang="en-CA" dirty="0"/>
          </a:p>
        </p:txBody>
      </p:sp>
    </p:spTree>
    <p:extLst>
      <p:ext uri="{BB962C8B-B14F-4D97-AF65-F5344CB8AC3E}">
        <p14:creationId xmlns:p14="http://schemas.microsoft.com/office/powerpoint/2010/main" val="12110422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8024" y="0"/>
            <a:ext cx="4176464" cy="6394722"/>
          </a:xfrm>
        </p:spPr>
        <p:txBody>
          <a:bodyPr>
            <a:noAutofit/>
          </a:bodyPr>
          <a:lstStyle/>
          <a:p>
            <a:pPr algn="r"/>
            <a:r>
              <a:rPr lang="en-CA" dirty="0"/>
              <a:t>We are not resources to be mined. Learners do not enter our schools and in our libraries to become products for the textbook industry </a:t>
            </a:r>
          </a:p>
        </p:txBody>
      </p:sp>
      <p:sp>
        <p:nvSpPr>
          <p:cNvPr id="3" name="Content Placeholder 2"/>
          <p:cNvSpPr>
            <a:spLocks noGrp="1"/>
          </p:cNvSpPr>
          <p:nvPr>
            <p:ph idx="1"/>
          </p:nvPr>
        </p:nvSpPr>
        <p:spPr>
          <a:xfrm>
            <a:off x="395536" y="3284984"/>
            <a:ext cx="3826768" cy="3273227"/>
          </a:xfrm>
        </p:spPr>
        <p:txBody>
          <a:bodyPr/>
          <a:lstStyle/>
          <a:p>
            <a:pPr marL="0" indent="0">
              <a:buNone/>
            </a:pPr>
            <a:r>
              <a:rPr lang="en-CA" dirty="0"/>
              <a:t>Lucy </a:t>
            </a:r>
            <a:r>
              <a:rPr lang="en-CA" dirty="0" smtClean="0"/>
              <a:t>Gray, who </a:t>
            </a:r>
            <a:r>
              <a:rPr lang="en-CA" dirty="0"/>
              <a:t>saw all of her </a:t>
            </a:r>
            <a:r>
              <a:rPr lang="en-CA" dirty="0" err="1"/>
              <a:t>Slideshare</a:t>
            </a:r>
            <a:r>
              <a:rPr lang="en-CA" dirty="0"/>
              <a:t> presentations deleted and her account closed without notice or explanation.</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039" y="1151384"/>
            <a:ext cx="142875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72090" y="6367556"/>
            <a:ext cx="8982744" cy="369332"/>
          </a:xfrm>
          <a:prstGeom prst="rect">
            <a:avLst/>
          </a:prstGeom>
        </p:spPr>
        <p:txBody>
          <a:bodyPr wrap="square">
            <a:spAutoFit/>
          </a:bodyPr>
          <a:lstStyle/>
          <a:p>
            <a:r>
              <a:rPr lang="en-CA" dirty="0">
                <a:hlinkClick r:id="rId4"/>
              </a:rPr>
              <a:t>http://www.lucygray.org/weblog/2014/04/shame-on-slideshare-and-lessons-learned.html</a:t>
            </a:r>
            <a:endParaRPr lang="en-CA" dirty="0"/>
          </a:p>
        </p:txBody>
      </p:sp>
    </p:spTree>
    <p:extLst>
      <p:ext uri="{BB962C8B-B14F-4D97-AF65-F5344CB8AC3E}">
        <p14:creationId xmlns:p14="http://schemas.microsoft.com/office/powerpoint/2010/main" val="18479366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Known</a:t>
            </a:r>
            <a:endParaRPr lang="en-CA" dirty="0"/>
          </a:p>
        </p:txBody>
      </p:sp>
      <p:sp>
        <p:nvSpPr>
          <p:cNvPr id="3" name="Content Placeholder 2"/>
          <p:cNvSpPr>
            <a:spLocks noGrp="1"/>
          </p:cNvSpPr>
          <p:nvPr>
            <p:ph idx="1"/>
          </p:nvPr>
        </p:nvSpPr>
        <p:spPr>
          <a:xfrm>
            <a:off x="457200" y="1600200"/>
            <a:ext cx="3826768" cy="4525963"/>
          </a:xfrm>
        </p:spPr>
        <p:txBody>
          <a:bodyPr/>
          <a:lstStyle/>
          <a:p>
            <a:pPr marL="0" indent="0">
              <a:buNone/>
            </a:pPr>
            <a:r>
              <a:rPr lang="en-CA" dirty="0" smtClean="0"/>
              <a:t>“You </a:t>
            </a:r>
            <a:r>
              <a:rPr lang="en-CA" dirty="0"/>
              <a:t>can still share </a:t>
            </a:r>
            <a:r>
              <a:rPr lang="en-CA" dirty="0" err="1"/>
              <a:t>selfies</a:t>
            </a:r>
            <a:r>
              <a:rPr lang="en-CA" dirty="0"/>
              <a:t>, make friends, listen to music together and share links, but now you do it in a space that's really yours, and that you get to have more control over</a:t>
            </a:r>
            <a:r>
              <a:rPr lang="en-CA" dirty="0" smtClean="0"/>
              <a:t>.”</a:t>
            </a:r>
            <a:endParaRPr lang="en-CA" dirty="0"/>
          </a:p>
          <a:p>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620688"/>
            <a:ext cx="3480724" cy="2316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76672" y="6124059"/>
            <a:ext cx="8478688" cy="369332"/>
          </a:xfrm>
          <a:prstGeom prst="rect">
            <a:avLst/>
          </a:prstGeom>
        </p:spPr>
        <p:txBody>
          <a:bodyPr wrap="square">
            <a:spAutoFit/>
          </a:bodyPr>
          <a:lstStyle/>
          <a:p>
            <a:r>
              <a:rPr lang="en-CA" dirty="0">
                <a:hlinkClick r:id="rId4"/>
              </a:rPr>
              <a:t>http://werd.io/2014/how-were-on-the-verge-of-an-amazing-new-open</a:t>
            </a:r>
            <a:endParaRPr lang="en-CA" dirty="0"/>
          </a:p>
        </p:txBody>
      </p:sp>
      <p:sp>
        <p:nvSpPr>
          <p:cNvPr id="6" name="Rectangle 5"/>
          <p:cNvSpPr/>
          <p:nvPr/>
        </p:nvSpPr>
        <p:spPr>
          <a:xfrm>
            <a:off x="4677831" y="3098929"/>
            <a:ext cx="3153620" cy="1200329"/>
          </a:xfrm>
          <a:prstGeom prst="rect">
            <a:avLst/>
          </a:prstGeom>
        </p:spPr>
        <p:txBody>
          <a:bodyPr wrap="none">
            <a:spAutoFit/>
          </a:bodyPr>
          <a:lstStyle/>
          <a:p>
            <a:r>
              <a:rPr lang="en-CA" sz="2400" dirty="0">
                <a:hlinkClick r:id="rId5"/>
              </a:rPr>
              <a:t>http://withknown.com</a:t>
            </a:r>
            <a:r>
              <a:rPr lang="en-CA" sz="2400" dirty="0" smtClean="0">
                <a:hlinkClick r:id="rId5"/>
              </a:rPr>
              <a:t>/</a:t>
            </a:r>
            <a:endParaRPr lang="en-CA" sz="2400" dirty="0" smtClean="0"/>
          </a:p>
          <a:p>
            <a:endParaRPr lang="en-CA" sz="2400" dirty="0"/>
          </a:p>
          <a:p>
            <a:r>
              <a:rPr lang="en-CA" sz="2400" dirty="0" smtClean="0"/>
              <a:t>#</a:t>
            </a:r>
            <a:r>
              <a:rPr lang="en-CA" sz="2400" dirty="0" err="1" smtClean="0"/>
              <a:t>indieweb</a:t>
            </a:r>
            <a:r>
              <a:rPr lang="en-CA" sz="2400" dirty="0" smtClean="0"/>
              <a:t> </a:t>
            </a:r>
            <a:endParaRPr lang="en-CA" sz="2400" dirty="0"/>
          </a:p>
        </p:txBody>
      </p:sp>
    </p:spTree>
    <p:extLst>
      <p:ext uri="{BB962C8B-B14F-4D97-AF65-F5344CB8AC3E}">
        <p14:creationId xmlns:p14="http://schemas.microsoft.com/office/powerpoint/2010/main" val="3957463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11960" y="274638"/>
            <a:ext cx="4474840" cy="4162474"/>
          </a:xfrm>
        </p:spPr>
        <p:txBody>
          <a:bodyPr>
            <a:normAutofit/>
          </a:bodyPr>
          <a:lstStyle/>
          <a:p>
            <a:pPr algn="r"/>
            <a:r>
              <a:rPr lang="en-CA" dirty="0" smtClean="0"/>
              <a:t>In fact, pretty much anything works better than the lecture method traditional institutions defend</a:t>
            </a:r>
            <a:endParaRPr lang="en-CA" dirty="0"/>
          </a:p>
        </p:txBody>
      </p:sp>
      <p:sp>
        <p:nvSpPr>
          <p:cNvPr id="3" name="Content Placeholder 2"/>
          <p:cNvSpPr>
            <a:spLocks noGrp="1"/>
          </p:cNvSpPr>
          <p:nvPr>
            <p:ph idx="1"/>
          </p:nvPr>
        </p:nvSpPr>
        <p:spPr>
          <a:xfrm>
            <a:off x="539552" y="2636912"/>
            <a:ext cx="3672408" cy="3744416"/>
          </a:xfrm>
        </p:spPr>
        <p:txBody>
          <a:bodyPr/>
          <a:lstStyle/>
          <a:p>
            <a:pPr marL="0" indent="0">
              <a:buNone/>
            </a:pPr>
            <a:r>
              <a:rPr lang="en-CA" dirty="0" smtClean="0"/>
              <a:t>A summary </a:t>
            </a:r>
            <a:r>
              <a:rPr lang="en-CA" dirty="0"/>
              <a:t>of 225 recent studies, "provides overwhelming evidence that active learning works better than lecture."</a:t>
            </a:r>
          </a:p>
        </p:txBody>
      </p:sp>
      <p:pic>
        <p:nvPicPr>
          <p:cNvPr id="2050" name="Picture 2" descr="http://www.insidehighered.com/sites/default/server_files/styles/large/public/media/Campus%20shots/adaptive_learning_dsc_0006.jpg?itok=UjOMYK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967" y="476672"/>
            <a:ext cx="3048273" cy="201948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3963" y="6011996"/>
            <a:ext cx="8286509" cy="738664"/>
          </a:xfrm>
          <a:prstGeom prst="rect">
            <a:avLst/>
          </a:prstGeom>
        </p:spPr>
        <p:txBody>
          <a:bodyPr wrap="square">
            <a:spAutoFit/>
          </a:bodyPr>
          <a:lstStyle/>
          <a:p>
            <a:r>
              <a:rPr lang="en-CA" sz="1400" dirty="0">
                <a:hlinkClick r:id="rId4"/>
              </a:rPr>
              <a:t>http://</a:t>
            </a:r>
            <a:r>
              <a:rPr lang="en-CA" sz="1400" dirty="0" smtClean="0">
                <a:hlinkClick r:id="rId4"/>
              </a:rPr>
              <a:t>www.insidehighered.com/news/2014/05/13/stem-students-fare-better-when-professors-dont-just-lecture-study-finds#sthash.wxiT1GBS.dpbs</a:t>
            </a:r>
            <a:endParaRPr lang="en-CA" sz="1400" dirty="0" smtClean="0"/>
          </a:p>
          <a:p>
            <a:r>
              <a:rPr lang="en-CA" sz="1400" dirty="0"/>
              <a:t>Scott </a:t>
            </a:r>
            <a:r>
              <a:rPr lang="en-CA" sz="1400" dirty="0" smtClean="0"/>
              <a:t>Freeman </a:t>
            </a:r>
            <a:r>
              <a:rPr lang="en-CA" sz="1400" dirty="0" err="1" smtClean="0"/>
              <a:t>Metastudy</a:t>
            </a:r>
            <a:r>
              <a:rPr lang="en-CA" sz="1400" dirty="0"/>
              <a:t>: </a:t>
            </a:r>
            <a:r>
              <a:rPr lang="en-CA" sz="1400" dirty="0">
                <a:hlinkClick r:id="rId5"/>
              </a:rPr>
              <a:t>http://</a:t>
            </a:r>
            <a:r>
              <a:rPr lang="en-CA" sz="1400" dirty="0" smtClean="0">
                <a:hlinkClick r:id="rId5"/>
              </a:rPr>
              <a:t>www.pnas.org/content/early/2014/05/08/1319030111.full.pdf+html</a:t>
            </a:r>
            <a:r>
              <a:rPr lang="en-CA" sz="1400" dirty="0" smtClean="0"/>
              <a:t> </a:t>
            </a:r>
            <a:endParaRPr lang="en-CA" sz="1400" dirty="0"/>
          </a:p>
        </p:txBody>
      </p:sp>
    </p:spTree>
    <p:extLst>
      <p:ext uri="{BB962C8B-B14F-4D97-AF65-F5344CB8AC3E}">
        <p14:creationId xmlns:p14="http://schemas.microsoft.com/office/powerpoint/2010/main" val="4029304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618856" cy="3298378"/>
          </a:xfrm>
        </p:spPr>
        <p:txBody>
          <a:bodyPr>
            <a:noAutofit/>
          </a:bodyPr>
          <a:lstStyle/>
          <a:p>
            <a:pPr algn="l"/>
            <a:r>
              <a:rPr lang="en-CA" dirty="0" smtClean="0"/>
              <a:t>The silos of today will become the syndication endpoints of tomorrow</a:t>
            </a:r>
            <a:endParaRPr lang="en-CA" dirty="0"/>
          </a:p>
        </p:txBody>
      </p:sp>
      <p:sp>
        <p:nvSpPr>
          <p:cNvPr id="9" name="Content Placeholder 2"/>
          <p:cNvSpPr>
            <a:spLocks noGrp="1"/>
          </p:cNvSpPr>
          <p:nvPr>
            <p:ph idx="1"/>
          </p:nvPr>
        </p:nvSpPr>
        <p:spPr>
          <a:xfrm>
            <a:off x="457200" y="3794802"/>
            <a:ext cx="8507288" cy="2509739"/>
          </a:xfrm>
        </p:spPr>
        <p:txBody>
          <a:bodyPr>
            <a:normAutofit lnSpcReduction="10000"/>
          </a:bodyPr>
          <a:lstStyle/>
          <a:p>
            <a:r>
              <a:rPr lang="en-CA" dirty="0"/>
              <a:t>Publish (on your) Own Site, Syndicate Elsewhere”. .. </a:t>
            </a:r>
            <a:r>
              <a:rPr lang="en-CA" dirty="0" smtClean="0"/>
              <a:t>The POSSE </a:t>
            </a:r>
            <a:r>
              <a:rPr lang="en-CA" dirty="0" err="1" smtClean="0"/>
              <a:t>antimodel</a:t>
            </a:r>
            <a:r>
              <a:rPr lang="en-CA" dirty="0" smtClean="0"/>
              <a:t> - </a:t>
            </a:r>
            <a:r>
              <a:rPr lang="en-CA" dirty="0"/>
              <a:t>promoted here through everything from </a:t>
            </a:r>
            <a:r>
              <a:rPr lang="en-CA" dirty="0" smtClean="0"/>
              <a:t>#</a:t>
            </a:r>
            <a:r>
              <a:rPr lang="en-CA" dirty="0" err="1" smtClean="0"/>
              <a:t>indiweb</a:t>
            </a:r>
            <a:r>
              <a:rPr lang="en-CA" dirty="0" smtClean="0"/>
              <a:t> </a:t>
            </a:r>
            <a:r>
              <a:rPr lang="en-CA" dirty="0"/>
              <a:t>to Diaspora </a:t>
            </a:r>
            <a:r>
              <a:rPr lang="en-CA" dirty="0" smtClean="0"/>
              <a:t>to app.net to </a:t>
            </a:r>
            <a:r>
              <a:rPr lang="en-CA" dirty="0"/>
              <a:t>syndication itself - that we've been taking about here for years.</a:t>
            </a:r>
          </a:p>
          <a:p>
            <a:endParaRPr lang="en-CA" dirty="0"/>
          </a:p>
        </p:txBody>
      </p:sp>
      <p:pic>
        <p:nvPicPr>
          <p:cNvPr id="14338" name="Picture 2" descr="David Wil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762055"/>
            <a:ext cx="3484257" cy="1800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457200" y="6042105"/>
            <a:ext cx="7787208" cy="646331"/>
          </a:xfrm>
          <a:prstGeom prst="rect">
            <a:avLst/>
          </a:prstGeom>
        </p:spPr>
        <p:txBody>
          <a:bodyPr wrap="square">
            <a:spAutoFit/>
          </a:bodyPr>
          <a:lstStyle/>
          <a:p>
            <a:r>
              <a:rPr lang="en-CA" dirty="0">
                <a:hlinkClick r:id="rId4"/>
              </a:rPr>
              <a:t>http://</a:t>
            </a:r>
            <a:r>
              <a:rPr lang="en-CA" dirty="0" smtClean="0">
                <a:hlinkClick r:id="rId4"/>
              </a:rPr>
              <a:t>opencontent.org/blog/archives/3393</a:t>
            </a:r>
            <a:endParaRPr lang="en-CA" dirty="0" smtClean="0"/>
          </a:p>
          <a:p>
            <a:r>
              <a:rPr lang="en-CA" dirty="0"/>
              <a:t>Photo: </a:t>
            </a:r>
            <a:r>
              <a:rPr lang="en-CA" dirty="0">
                <a:hlinkClick r:id="rId5"/>
              </a:rPr>
              <a:t>http://</a:t>
            </a:r>
            <a:r>
              <a:rPr lang="en-CA" dirty="0" smtClean="0">
                <a:hlinkClick r:id="rId5"/>
              </a:rPr>
              <a:t>education-portal.com/articles/Interview_with_David_Wiley.html</a:t>
            </a:r>
            <a:r>
              <a:rPr lang="en-CA" dirty="0" smtClean="0"/>
              <a:t> </a:t>
            </a:r>
            <a:endParaRPr lang="en-CA" dirty="0"/>
          </a:p>
        </p:txBody>
      </p:sp>
    </p:spTree>
    <p:extLst>
      <p:ext uri="{BB962C8B-B14F-4D97-AF65-F5344CB8AC3E}">
        <p14:creationId xmlns:p14="http://schemas.microsoft.com/office/powerpoint/2010/main" val="73617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32656"/>
            <a:ext cx="4618856" cy="6120680"/>
          </a:xfrm>
        </p:spPr>
        <p:txBody>
          <a:bodyPr>
            <a:normAutofit/>
          </a:bodyPr>
          <a:lstStyle/>
          <a:p>
            <a:pPr marL="0" indent="0">
              <a:buNone/>
            </a:pPr>
            <a:r>
              <a:rPr lang="en-CA" dirty="0" smtClean="0"/>
              <a:t>“Starting </a:t>
            </a:r>
            <a:r>
              <a:rPr lang="en-CA" dirty="0"/>
              <a:t>now. A technology that allows for limitless reproduction of knowledge resources, instantaneous global sharing and cooperation, and all the powerful benefits of digital manipulation, recombination, and </a:t>
            </a:r>
            <a:r>
              <a:rPr lang="en-CA" dirty="0" smtClean="0"/>
              <a:t>computation…” – Jim Groom</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068960"/>
            <a:ext cx="3155715" cy="31626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4006" y="6231656"/>
            <a:ext cx="8222450" cy="338554"/>
          </a:xfrm>
          <a:prstGeom prst="rect">
            <a:avLst/>
          </a:prstGeom>
        </p:spPr>
        <p:txBody>
          <a:bodyPr wrap="square">
            <a:spAutoFit/>
          </a:bodyPr>
          <a:lstStyle/>
          <a:p>
            <a:r>
              <a:rPr lang="en-CA" sz="1600" dirty="0">
                <a:hlinkClick r:id="rId4"/>
              </a:rPr>
              <a:t>http://www.educause.edu/visuals/shared/er/extras/2014/ReclaimingInnovation/default.html</a:t>
            </a:r>
            <a:endParaRPr lang="en-CA" sz="1600" dirty="0"/>
          </a:p>
        </p:txBody>
      </p:sp>
    </p:spTree>
    <p:extLst>
      <p:ext uri="{BB962C8B-B14F-4D97-AF65-F5344CB8AC3E}">
        <p14:creationId xmlns:p14="http://schemas.microsoft.com/office/powerpoint/2010/main" val="37677640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83152" cy="2002234"/>
          </a:xfrm>
        </p:spPr>
        <p:txBody>
          <a:bodyPr>
            <a:noAutofit/>
          </a:bodyPr>
          <a:lstStyle/>
          <a:p>
            <a:pPr algn="l"/>
            <a:r>
              <a:rPr lang="en-CA" dirty="0" smtClean="0"/>
              <a:t>Learning reclaimed is network learning…</a:t>
            </a:r>
            <a:endParaRPr lang="en-CA" dirty="0"/>
          </a:p>
        </p:txBody>
      </p:sp>
      <p:sp>
        <p:nvSpPr>
          <p:cNvPr id="3" name="Content Placeholder 2"/>
          <p:cNvSpPr>
            <a:spLocks noGrp="1"/>
          </p:cNvSpPr>
          <p:nvPr>
            <p:ph idx="1"/>
          </p:nvPr>
        </p:nvSpPr>
        <p:spPr>
          <a:xfrm>
            <a:off x="491462" y="2060848"/>
            <a:ext cx="4402832" cy="4353347"/>
          </a:xfrm>
        </p:spPr>
        <p:txBody>
          <a:bodyPr>
            <a:normAutofit/>
          </a:bodyPr>
          <a:lstStyle/>
          <a:p>
            <a:pPr marL="0" indent="0">
              <a:buNone/>
            </a:pPr>
            <a:r>
              <a:rPr lang="en-CA" dirty="0" smtClean="0"/>
              <a:t>For example, Adapt Learning to </a:t>
            </a:r>
            <a:r>
              <a:rPr lang="en-CA" dirty="0"/>
              <a:t>develop a freely available authoring tool for </a:t>
            </a:r>
            <a:r>
              <a:rPr lang="en-CA" strike="sngStrike" dirty="0" smtClean="0"/>
              <a:t>organisations</a:t>
            </a:r>
            <a:r>
              <a:rPr lang="en-CA" dirty="0" smtClean="0"/>
              <a:t> </a:t>
            </a:r>
            <a:r>
              <a:rPr lang="en-CA" i="1" dirty="0" smtClean="0"/>
              <a:t>people</a:t>
            </a:r>
            <a:r>
              <a:rPr lang="en-CA" dirty="0" smtClean="0"/>
              <a:t> </a:t>
            </a:r>
            <a:r>
              <a:rPr lang="en-CA" dirty="0"/>
              <a:t>that wish to develop their own responsive e-learning content</a:t>
            </a:r>
            <a:r>
              <a:rPr lang="en-CA" dirty="0" smtClean="0"/>
              <a:t>..”</a:t>
            </a:r>
            <a:endParaRPr lang="en-CA" dirty="0"/>
          </a:p>
        </p:txBody>
      </p:sp>
      <p:sp>
        <p:nvSpPr>
          <p:cNvPr id="4" name="Rectangle 3"/>
          <p:cNvSpPr/>
          <p:nvPr/>
        </p:nvSpPr>
        <p:spPr>
          <a:xfrm>
            <a:off x="504238" y="6229529"/>
            <a:ext cx="3778855" cy="369332"/>
          </a:xfrm>
          <a:prstGeom prst="rect">
            <a:avLst/>
          </a:prstGeom>
        </p:spPr>
        <p:txBody>
          <a:bodyPr wrap="none">
            <a:spAutoFit/>
          </a:bodyPr>
          <a:lstStyle/>
          <a:p>
            <a:r>
              <a:rPr lang="en-CA" dirty="0">
                <a:hlinkClick r:id="rId3"/>
              </a:rPr>
              <a:t>https://community.adaptlearning.org/</a:t>
            </a:r>
            <a:endParaRPr lang="en-CA" dirty="0"/>
          </a:p>
        </p:txBody>
      </p:sp>
      <p:pic>
        <p:nvPicPr>
          <p:cNvPr id="21506" name="Picture 2" descr="adapt authoring too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28556" y="3356992"/>
            <a:ext cx="40005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0215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211" y="1628800"/>
            <a:ext cx="5512133" cy="3593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1642194"/>
          </a:xfrm>
        </p:spPr>
        <p:txBody>
          <a:bodyPr>
            <a:noAutofit/>
          </a:bodyPr>
          <a:lstStyle/>
          <a:p>
            <a:pPr algn="l"/>
            <a:r>
              <a:rPr lang="en-CA" dirty="0" smtClean="0"/>
              <a:t>That’s what we were building when we were building something like this…</a:t>
            </a:r>
            <a:endParaRPr lang="en-CA" dirty="0"/>
          </a:p>
        </p:txBody>
      </p:sp>
      <p:sp>
        <p:nvSpPr>
          <p:cNvPr id="4" name="Rectangle 3"/>
          <p:cNvSpPr/>
          <p:nvPr/>
        </p:nvSpPr>
        <p:spPr>
          <a:xfrm>
            <a:off x="457200" y="5519128"/>
            <a:ext cx="8462156" cy="584775"/>
          </a:xfrm>
          <a:prstGeom prst="rect">
            <a:avLst/>
          </a:prstGeom>
        </p:spPr>
        <p:txBody>
          <a:bodyPr wrap="square">
            <a:spAutoFit/>
          </a:bodyPr>
          <a:lstStyle/>
          <a:p>
            <a:r>
              <a:rPr lang="en-CA" sz="3200" dirty="0" smtClean="0"/>
              <a:t>How </a:t>
            </a:r>
            <a:r>
              <a:rPr lang="en-CA" sz="3200" dirty="0"/>
              <a:t>to set up </a:t>
            </a:r>
            <a:r>
              <a:rPr lang="en-CA" sz="3200" dirty="0" err="1"/>
              <a:t>cMOOC</a:t>
            </a:r>
            <a:r>
              <a:rPr lang="en-CA" sz="3200" dirty="0"/>
              <a:t>-style website for your </a:t>
            </a:r>
            <a:r>
              <a:rPr lang="en-CA" sz="3200" dirty="0" smtClean="0"/>
              <a:t>class   </a:t>
            </a:r>
            <a:endParaRPr lang="en-CA" sz="3200" dirty="0"/>
          </a:p>
        </p:txBody>
      </p:sp>
      <p:sp>
        <p:nvSpPr>
          <p:cNvPr id="6" name="Rectangle 5"/>
          <p:cNvSpPr/>
          <p:nvPr/>
        </p:nvSpPr>
        <p:spPr>
          <a:xfrm>
            <a:off x="457200" y="6165304"/>
            <a:ext cx="7326560" cy="369332"/>
          </a:xfrm>
          <a:prstGeom prst="rect">
            <a:avLst/>
          </a:prstGeom>
        </p:spPr>
        <p:txBody>
          <a:bodyPr wrap="square">
            <a:spAutoFit/>
          </a:bodyPr>
          <a:lstStyle/>
          <a:p>
            <a:r>
              <a:rPr lang="en-CA" dirty="0">
                <a:hlinkClick r:id="rId4"/>
              </a:rPr>
              <a:t>http://cogdogblog.com/2014/06/09/under-the-hood</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19088516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498178"/>
          </a:xfrm>
        </p:spPr>
        <p:txBody>
          <a:bodyPr>
            <a:normAutofit/>
          </a:bodyPr>
          <a:lstStyle/>
          <a:p>
            <a:pPr algn="l"/>
            <a:r>
              <a:rPr lang="en-CA" dirty="0" smtClean="0"/>
              <a:t>Some of the technology behind the reclaimed web…</a:t>
            </a:r>
            <a:endParaRPr lang="en-CA" dirty="0"/>
          </a:p>
        </p:txBody>
      </p:sp>
      <p:sp>
        <p:nvSpPr>
          <p:cNvPr id="3" name="Content Placeholder 2"/>
          <p:cNvSpPr>
            <a:spLocks noGrp="1"/>
          </p:cNvSpPr>
          <p:nvPr>
            <p:ph idx="1"/>
          </p:nvPr>
        </p:nvSpPr>
        <p:spPr>
          <a:xfrm>
            <a:off x="4139952" y="1988840"/>
            <a:ext cx="4546848" cy="4137323"/>
          </a:xfrm>
        </p:spPr>
        <p:txBody>
          <a:bodyPr>
            <a:normAutofit/>
          </a:bodyPr>
          <a:lstStyle/>
          <a:p>
            <a:r>
              <a:rPr lang="en-CA" dirty="0" smtClean="0"/>
              <a:t>“digital </a:t>
            </a:r>
            <a:r>
              <a:rPr lang="en-CA" dirty="0"/>
              <a:t>tools that will make it easier for readers to post comments and photos on news sites and to interact with journalists and each other."</a:t>
            </a:r>
          </a:p>
        </p:txBody>
      </p:sp>
      <p:pic>
        <p:nvPicPr>
          <p:cNvPr id="15362" name="Picture 2" descr="http://blog.wan-ifra.org/sites/blog.wan-ifra.org/files/imagecache/default_col_4/field_blog_entry_image/log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44" y="2132856"/>
            <a:ext cx="3551889" cy="21548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82352" y="5649109"/>
            <a:ext cx="8579296" cy="954107"/>
          </a:xfrm>
          <a:prstGeom prst="rect">
            <a:avLst/>
          </a:prstGeom>
        </p:spPr>
        <p:txBody>
          <a:bodyPr wrap="square">
            <a:spAutoFit/>
          </a:bodyPr>
          <a:lstStyle/>
          <a:p>
            <a:r>
              <a:rPr lang="en-CA" sz="1400" dirty="0">
                <a:hlinkClick r:id="rId4"/>
              </a:rPr>
              <a:t>http://</a:t>
            </a:r>
            <a:r>
              <a:rPr lang="en-CA" sz="1400" dirty="0" smtClean="0">
                <a:hlinkClick r:id="rId4"/>
              </a:rPr>
              <a:t>www.washingtonpost.com/lifestyle/style/washington-post-new-york-times-and-mozilla-team-up-for-new-web-site-comment-system/2014/06/19/fa836e90-f71e-11e3-8aa9-dad2ec039789_story.html</a:t>
            </a:r>
            <a:endParaRPr lang="en-CA" sz="1400" dirty="0" smtClean="0"/>
          </a:p>
          <a:p>
            <a:r>
              <a:rPr lang="en-CA" sz="1400" dirty="0" smtClean="0"/>
              <a:t>Image: </a:t>
            </a:r>
            <a:r>
              <a:rPr lang="en-CA" sz="1400" dirty="0" smtClean="0">
                <a:hlinkClick r:id="rId5"/>
              </a:rPr>
              <a:t>http</a:t>
            </a:r>
            <a:r>
              <a:rPr lang="en-CA" sz="1400" dirty="0">
                <a:hlinkClick r:id="rId5"/>
              </a:rPr>
              <a:t>://</a:t>
            </a:r>
            <a:r>
              <a:rPr lang="en-CA" sz="1400" dirty="0" smtClean="0">
                <a:hlinkClick r:id="rId5"/>
              </a:rPr>
              <a:t>blog.wan-ifra.org/2014/06/23/washington-post-and-new-york-times-collaborate-with-mozilla-to-improve-online-comment-cul</a:t>
            </a:r>
            <a:r>
              <a:rPr lang="en-CA" sz="1400" dirty="0" smtClean="0"/>
              <a:t> </a:t>
            </a:r>
            <a:endParaRPr lang="en-CA" sz="1400" dirty="0"/>
          </a:p>
        </p:txBody>
      </p:sp>
    </p:spTree>
    <p:extLst>
      <p:ext uri="{BB962C8B-B14F-4D97-AF65-F5344CB8AC3E}">
        <p14:creationId xmlns:p14="http://schemas.microsoft.com/office/powerpoint/2010/main" val="325841207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43808" y="274638"/>
            <a:ext cx="5842992" cy="1858218"/>
          </a:xfrm>
        </p:spPr>
        <p:txBody>
          <a:bodyPr>
            <a:normAutofit/>
          </a:bodyPr>
          <a:lstStyle/>
          <a:p>
            <a:pPr algn="r"/>
            <a:r>
              <a:rPr lang="en-CA" dirty="0" smtClean="0"/>
              <a:t>Toolset: </a:t>
            </a:r>
            <a:r>
              <a:rPr lang="en-CA" dirty="0"/>
              <a:t>the Distributed Developer’s Stack (DDS</a:t>
            </a:r>
            <a:r>
              <a:rPr lang="en-CA" dirty="0" smtClean="0"/>
              <a:t>)</a:t>
            </a:r>
            <a:endParaRPr lang="en-CA" dirty="0"/>
          </a:p>
        </p:txBody>
      </p:sp>
      <p:sp>
        <p:nvSpPr>
          <p:cNvPr id="3" name="Content Placeholder 2"/>
          <p:cNvSpPr>
            <a:spLocks noGrp="1"/>
          </p:cNvSpPr>
          <p:nvPr>
            <p:ph idx="1"/>
          </p:nvPr>
        </p:nvSpPr>
        <p:spPr>
          <a:xfrm>
            <a:off x="3059832" y="2094634"/>
            <a:ext cx="3394720" cy="3993307"/>
          </a:xfrm>
        </p:spPr>
        <p:txBody>
          <a:bodyPr>
            <a:normAutofit/>
          </a:bodyPr>
          <a:lstStyle/>
          <a:p>
            <a:r>
              <a:rPr lang="en-CA" dirty="0"/>
              <a:t>they're </a:t>
            </a:r>
            <a:r>
              <a:rPr lang="en-CA" dirty="0" smtClean="0"/>
              <a:t>built on  </a:t>
            </a:r>
            <a:r>
              <a:rPr lang="en-CA" dirty="0"/>
              <a:t>distributed computing. Coursera, for example, relies on Amazon Web Services (AWS).</a:t>
            </a:r>
          </a:p>
          <a:p>
            <a:endParaRPr lang="en-CA" dirty="0"/>
          </a:p>
        </p:txBody>
      </p:sp>
      <p:pic>
        <p:nvPicPr>
          <p:cNvPr id="16386" name="Picture 2" descr="Cairn at Garvera, Surselva, Graubuenden, Switzerland.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960" y="692696"/>
            <a:ext cx="2257425" cy="4762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90960" y="5718609"/>
            <a:ext cx="7110536" cy="369332"/>
          </a:xfrm>
          <a:prstGeom prst="rect">
            <a:avLst/>
          </a:prstGeom>
        </p:spPr>
        <p:txBody>
          <a:bodyPr wrap="square">
            <a:spAutoFit/>
          </a:bodyPr>
          <a:lstStyle/>
          <a:p>
            <a:r>
              <a:rPr lang="en-CA" dirty="0">
                <a:hlinkClick r:id="rId4"/>
              </a:rPr>
              <a:t>http://radar.oreilly.com/2014/05/beyond-the-stack.html</a:t>
            </a:r>
            <a:endParaRPr lang="en-CA" dirty="0"/>
          </a:p>
        </p:txBody>
      </p:sp>
    </p:spTree>
    <p:extLst>
      <p:ext uri="{BB962C8B-B14F-4D97-AF65-F5344CB8AC3E}">
        <p14:creationId xmlns:p14="http://schemas.microsoft.com/office/powerpoint/2010/main" val="2258840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211144" cy="2362274"/>
          </a:xfrm>
        </p:spPr>
        <p:txBody>
          <a:bodyPr>
            <a:normAutofit/>
          </a:bodyPr>
          <a:lstStyle/>
          <a:p>
            <a:pPr algn="l"/>
            <a:r>
              <a:rPr lang="en-CA" dirty="0" smtClean="0"/>
              <a:t>Schema.org – making it easier for search engines to index tour site</a:t>
            </a:r>
            <a:endParaRPr lang="en-CA" dirty="0"/>
          </a:p>
        </p:txBody>
      </p:sp>
      <p:sp>
        <p:nvSpPr>
          <p:cNvPr id="3" name="Content Placeholder 2"/>
          <p:cNvSpPr>
            <a:spLocks noGrp="1"/>
          </p:cNvSpPr>
          <p:nvPr>
            <p:ph idx="1"/>
          </p:nvPr>
        </p:nvSpPr>
        <p:spPr>
          <a:xfrm>
            <a:off x="457200" y="2492896"/>
            <a:ext cx="2530624" cy="3633267"/>
          </a:xfrm>
        </p:spPr>
        <p:txBody>
          <a:bodyPr/>
          <a:lstStyle/>
          <a:p>
            <a:r>
              <a:rPr lang="en-CA" dirty="0"/>
              <a:t>a joint initiative of the search engines Google, Bing, Yahoo and </a:t>
            </a:r>
            <a:r>
              <a:rPr lang="en-CA" dirty="0" err="1"/>
              <a:t>Yandex</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916832"/>
            <a:ext cx="4854873" cy="2803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67943" y="6126163"/>
            <a:ext cx="3995581" cy="369332"/>
          </a:xfrm>
          <a:prstGeom prst="rect">
            <a:avLst/>
          </a:prstGeom>
        </p:spPr>
        <p:txBody>
          <a:bodyPr wrap="none">
            <a:spAutoFit/>
          </a:bodyPr>
          <a:lstStyle/>
          <a:p>
            <a:r>
              <a:rPr lang="en-CA" dirty="0">
                <a:hlinkClick r:id="rId4"/>
              </a:rPr>
              <a:t>http://publications.cetis.ac.uk/2014/960</a:t>
            </a:r>
            <a:endParaRPr lang="en-CA" dirty="0"/>
          </a:p>
        </p:txBody>
      </p:sp>
    </p:spTree>
    <p:extLst>
      <p:ext uri="{BB962C8B-B14F-4D97-AF65-F5344CB8AC3E}">
        <p14:creationId xmlns:p14="http://schemas.microsoft.com/office/powerpoint/2010/main" val="34820463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CA" dirty="0" smtClean="0"/>
              <a:t>An app </a:t>
            </a:r>
            <a:r>
              <a:rPr lang="en-CA" dirty="0"/>
              <a:t>store for server </a:t>
            </a:r>
            <a:r>
              <a:rPr lang="en-CA" dirty="0" smtClean="0"/>
              <a:t>software</a:t>
            </a:r>
            <a:endParaRPr lang="en-CA" dirty="0"/>
          </a:p>
        </p:txBody>
      </p:sp>
      <p:sp>
        <p:nvSpPr>
          <p:cNvPr id="3" name="Content Placeholder 2"/>
          <p:cNvSpPr>
            <a:spLocks noGrp="1"/>
          </p:cNvSpPr>
          <p:nvPr>
            <p:ph idx="1"/>
          </p:nvPr>
        </p:nvSpPr>
        <p:spPr>
          <a:xfrm>
            <a:off x="457200" y="1410143"/>
            <a:ext cx="8229600" cy="1108720"/>
          </a:xfrm>
        </p:spPr>
        <p:txBody>
          <a:bodyPr>
            <a:normAutofit/>
          </a:bodyPr>
          <a:lstStyle/>
          <a:p>
            <a:r>
              <a:rPr lang="en-CA" dirty="0"/>
              <a:t>Install your favorite applications in your own servers or run them in the cloud.</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553143"/>
            <a:ext cx="6800820" cy="3540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75057" y="6271592"/>
            <a:ext cx="2735492" cy="369332"/>
          </a:xfrm>
          <a:prstGeom prst="rect">
            <a:avLst/>
          </a:prstGeom>
        </p:spPr>
        <p:txBody>
          <a:bodyPr wrap="none">
            <a:spAutoFit/>
          </a:bodyPr>
          <a:lstStyle/>
          <a:p>
            <a:r>
              <a:rPr lang="en-CA" dirty="0">
                <a:hlinkClick r:id="rId4"/>
              </a:rPr>
              <a:t>https://bitnami.com/stacks</a:t>
            </a:r>
            <a:endParaRPr lang="en-CA" dirty="0"/>
          </a:p>
        </p:txBody>
      </p:sp>
    </p:spTree>
    <p:extLst>
      <p:ext uri="{BB962C8B-B14F-4D97-AF65-F5344CB8AC3E}">
        <p14:creationId xmlns:p14="http://schemas.microsoft.com/office/powerpoint/2010/main" val="2448063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CA" dirty="0" smtClean="0"/>
              <a:t>Take back your data from Google</a:t>
            </a:r>
            <a:endParaRPr lang="en-CA" dirty="0"/>
          </a:p>
        </p:txBody>
      </p:sp>
      <p:sp>
        <p:nvSpPr>
          <p:cNvPr id="3" name="Content Placeholder 2"/>
          <p:cNvSpPr>
            <a:spLocks noGrp="1"/>
          </p:cNvSpPr>
          <p:nvPr>
            <p:ph idx="1"/>
          </p:nvPr>
        </p:nvSpPr>
        <p:spPr>
          <a:xfrm>
            <a:off x="5148064" y="1600200"/>
            <a:ext cx="3538736" cy="4525963"/>
          </a:xfrm>
        </p:spPr>
        <p:txBody>
          <a:bodyPr>
            <a:normAutofit/>
          </a:bodyPr>
          <a:lstStyle/>
          <a:p>
            <a:r>
              <a:rPr lang="en-CA" dirty="0"/>
              <a:t>"a personal web server preloaded with open source software that lets you run your own web services from your home </a:t>
            </a:r>
            <a:r>
              <a:rPr lang="en-CA" dirty="0" smtClean="0"/>
              <a:t>network.”</a:t>
            </a:r>
            <a:endParaRPr lang="en-CA" dirty="0"/>
          </a:p>
          <a:p>
            <a:endParaRPr lang="en-CA"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1268760"/>
            <a:ext cx="3744416" cy="3744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033119" y="6287584"/>
            <a:ext cx="6912768" cy="369332"/>
          </a:xfrm>
          <a:prstGeom prst="rect">
            <a:avLst/>
          </a:prstGeom>
        </p:spPr>
        <p:txBody>
          <a:bodyPr wrap="square">
            <a:spAutoFit/>
          </a:bodyPr>
          <a:lstStyle/>
          <a:p>
            <a:r>
              <a:rPr lang="en-CA" dirty="0">
                <a:hlinkClick r:id="rId4"/>
              </a:rPr>
              <a:t>http://www.wired.com/2014/05/out-in-the-open-indie-box/</a:t>
            </a:r>
            <a:endParaRPr lang="en-CA" dirty="0"/>
          </a:p>
        </p:txBody>
      </p:sp>
    </p:spTree>
    <p:extLst>
      <p:ext uri="{BB962C8B-B14F-4D97-AF65-F5344CB8AC3E}">
        <p14:creationId xmlns:p14="http://schemas.microsoft.com/office/powerpoint/2010/main" val="31247404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501" y="0"/>
            <a:ext cx="4690864" cy="6048672"/>
          </a:xfrm>
        </p:spPr>
        <p:txBody>
          <a:bodyPr>
            <a:noAutofit/>
          </a:bodyPr>
          <a:lstStyle/>
          <a:p>
            <a:pPr algn="l"/>
            <a:r>
              <a:rPr lang="en-CA" dirty="0" smtClean="0"/>
              <a:t>QR codes, open search, Windows Live tiles, touch icons for mobile and android, RSS </a:t>
            </a:r>
            <a:r>
              <a:rPr lang="en-CA" dirty="0" err="1" smtClean="0"/>
              <a:t>autodiscovery</a:t>
            </a:r>
            <a:r>
              <a:rPr lang="en-CA" dirty="0" smtClean="0"/>
              <a:t>, humans.txt – these are features of the modern website</a:t>
            </a:r>
            <a:endParaRPr lang="en-CA" dirty="0"/>
          </a:p>
        </p:txBody>
      </p:sp>
      <p:sp>
        <p:nvSpPr>
          <p:cNvPr id="4" name="Rectangle 3"/>
          <p:cNvSpPr/>
          <p:nvPr/>
        </p:nvSpPr>
        <p:spPr>
          <a:xfrm>
            <a:off x="375501" y="6021288"/>
            <a:ext cx="6264696" cy="646331"/>
          </a:xfrm>
          <a:prstGeom prst="rect">
            <a:avLst/>
          </a:prstGeom>
        </p:spPr>
        <p:txBody>
          <a:bodyPr wrap="square">
            <a:spAutoFit/>
          </a:bodyPr>
          <a:lstStyle/>
          <a:p>
            <a:r>
              <a:rPr lang="en-CA" dirty="0">
                <a:hlinkClick r:id="rId3"/>
              </a:rPr>
              <a:t>http://www.labnol.org/internet/improve-website-tips/5007</a:t>
            </a:r>
            <a:r>
              <a:rPr lang="en-CA" dirty="0" smtClean="0">
                <a:hlinkClick r:id="rId3"/>
              </a:rPr>
              <a:t>/</a:t>
            </a:r>
            <a:endParaRPr lang="en-CA" dirty="0" smtClean="0"/>
          </a:p>
          <a:p>
            <a:r>
              <a:rPr lang="en-CA" dirty="0"/>
              <a:t>Image: </a:t>
            </a:r>
            <a:r>
              <a:rPr lang="en-CA" dirty="0">
                <a:hlinkClick r:id="rId4"/>
              </a:rPr>
              <a:t>http://foliowebsites.com/portfolio/modern</a:t>
            </a:r>
            <a:r>
              <a:rPr lang="en-CA" dirty="0" smtClean="0">
                <a:hlinkClick r:id="rId4"/>
              </a:rPr>
              <a:t>/</a:t>
            </a:r>
            <a:r>
              <a:rPr lang="en-CA" dirty="0" smtClean="0"/>
              <a:t>  </a:t>
            </a:r>
            <a:endParaRPr lang="en-CA" dirty="0"/>
          </a:p>
        </p:txBody>
      </p:sp>
      <p:pic>
        <p:nvPicPr>
          <p:cNvPr id="20482" name="Picture 2" descr="http://foliowebsites.com/wp-content/uploads/2011/06/websites-for-photographers-graphic-modern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040" y="980728"/>
            <a:ext cx="3713654" cy="2887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289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457200" y="3429000"/>
            <a:ext cx="8229600" cy="2697163"/>
          </a:xfrm>
        </p:spPr>
        <p:txBody>
          <a:bodyPr/>
          <a:lstStyle/>
          <a:p>
            <a:pPr marL="0" indent="0">
              <a:buNone/>
            </a:pPr>
            <a:r>
              <a:rPr lang="en-CA" dirty="0"/>
              <a:t>"Everyone knows that knowledge is growing at an increasing depth and an increasing breadth, so you need people which can constantly learn and bridge that gap even while they’re in their current jobs." </a:t>
            </a:r>
            <a:r>
              <a:rPr lang="en-CA" dirty="0" err="1"/>
              <a:t>Iyadunni</a:t>
            </a:r>
            <a:r>
              <a:rPr lang="en-CA" dirty="0"/>
              <a:t> </a:t>
            </a:r>
            <a:r>
              <a:rPr lang="en-CA" dirty="0" err="1"/>
              <a:t>Olubode</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916239"/>
            <a:ext cx="4155693" cy="2368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199" y="5947013"/>
            <a:ext cx="8262664" cy="646331"/>
          </a:xfrm>
          <a:prstGeom prst="rect">
            <a:avLst/>
          </a:prstGeom>
        </p:spPr>
        <p:txBody>
          <a:bodyPr wrap="square">
            <a:spAutoFit/>
          </a:bodyPr>
          <a:lstStyle/>
          <a:p>
            <a:r>
              <a:rPr lang="en-CA" dirty="0">
                <a:hlinkClick r:id="rId4"/>
              </a:rPr>
              <a:t>http://www.elearning-africa.com/eLA_Newsportal/elearning-africa-keynote-plenary-sessions/</a:t>
            </a:r>
            <a:endParaRPr lang="en-CA" dirty="0"/>
          </a:p>
        </p:txBody>
      </p:sp>
    </p:spTree>
    <p:extLst>
      <p:ext uri="{BB962C8B-B14F-4D97-AF65-F5344CB8AC3E}">
        <p14:creationId xmlns:p14="http://schemas.microsoft.com/office/powerpoint/2010/main" val="2449520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715200" cy="2146250"/>
          </a:xfrm>
        </p:spPr>
        <p:txBody>
          <a:bodyPr>
            <a:normAutofit/>
          </a:bodyPr>
          <a:lstStyle/>
          <a:p>
            <a:pPr algn="l"/>
            <a:r>
              <a:rPr lang="en-CA" dirty="0" smtClean="0"/>
              <a:t>How this changes learning: the theory of </a:t>
            </a:r>
            <a:r>
              <a:rPr lang="en-CA" dirty="0" err="1" smtClean="0"/>
              <a:t>connectivism</a:t>
            </a:r>
            <a:endParaRPr lang="en-CA" dirty="0"/>
          </a:p>
        </p:txBody>
      </p:sp>
      <p:sp>
        <p:nvSpPr>
          <p:cNvPr id="3" name="Content Placeholder 2"/>
          <p:cNvSpPr>
            <a:spLocks noGrp="1"/>
          </p:cNvSpPr>
          <p:nvPr>
            <p:ph idx="1"/>
          </p:nvPr>
        </p:nvSpPr>
        <p:spPr>
          <a:xfrm>
            <a:off x="5220072" y="2251520"/>
            <a:ext cx="3456384" cy="3705275"/>
          </a:xfrm>
        </p:spPr>
        <p:txBody>
          <a:bodyPr>
            <a:normAutofit fontScale="92500" lnSpcReduction="20000"/>
          </a:bodyPr>
          <a:lstStyle/>
          <a:p>
            <a:pPr marL="0" indent="0">
              <a:buNone/>
            </a:pPr>
            <a:r>
              <a:rPr lang="en-CA" dirty="0" smtClean="0"/>
              <a:t>“</a:t>
            </a:r>
            <a:r>
              <a:rPr lang="en-CA" dirty="0" err="1" smtClean="0"/>
              <a:t>Connectivism</a:t>
            </a:r>
            <a:r>
              <a:rPr lang="en-CA" dirty="0" smtClean="0"/>
              <a:t> </a:t>
            </a:r>
            <a:r>
              <a:rPr lang="en-CA" dirty="0"/>
              <a:t>repositions media as a type of content, in that media, as tools of </a:t>
            </a:r>
            <a:r>
              <a:rPr lang="en-CA" dirty="0" smtClean="0"/>
              <a:t>cognitive engagement</a:t>
            </a:r>
            <a:r>
              <a:rPr lang="en-CA" dirty="0"/>
              <a:t>, have the potential to transform the content of learning</a:t>
            </a:r>
            <a:r>
              <a:rPr lang="en-CA" dirty="0" smtClean="0"/>
              <a:t>.”</a:t>
            </a:r>
            <a:endParaRPr lang="en-CA" dirty="0"/>
          </a:p>
        </p:txBody>
      </p:sp>
      <p:pic>
        <p:nvPicPr>
          <p:cNvPr id="4" name="Picture 3"/>
          <p:cNvPicPr>
            <a:picLocks noChangeAspect="1"/>
          </p:cNvPicPr>
          <p:nvPr/>
        </p:nvPicPr>
        <p:blipFill>
          <a:blip r:embed="rId2"/>
          <a:stretch>
            <a:fillRect/>
          </a:stretch>
        </p:blipFill>
        <p:spPr>
          <a:xfrm>
            <a:off x="786408" y="2237491"/>
            <a:ext cx="3785592" cy="2972051"/>
          </a:xfrm>
          <a:prstGeom prst="rect">
            <a:avLst/>
          </a:prstGeom>
        </p:spPr>
      </p:pic>
      <p:sp>
        <p:nvSpPr>
          <p:cNvPr id="5" name="Rectangle 4"/>
          <p:cNvSpPr/>
          <p:nvPr/>
        </p:nvSpPr>
        <p:spPr>
          <a:xfrm>
            <a:off x="444134" y="5661248"/>
            <a:ext cx="8088306" cy="830997"/>
          </a:xfrm>
          <a:prstGeom prst="rect">
            <a:avLst/>
          </a:prstGeom>
        </p:spPr>
        <p:txBody>
          <a:bodyPr wrap="square">
            <a:spAutoFit/>
          </a:bodyPr>
          <a:lstStyle/>
          <a:p>
            <a:r>
              <a:rPr lang="en-CA" sz="1600" dirty="0">
                <a:hlinkClick r:id="rId3"/>
              </a:rPr>
              <a:t>http://kelliralph.wordpress.com/2014/05/24/connectivism-informing-distance-education-theory-pedagogy-and-research</a:t>
            </a:r>
            <a:r>
              <a:rPr lang="en-CA" sz="1600" dirty="0" smtClean="0">
                <a:hlinkClick r:id="rId3"/>
              </a:rPr>
              <a:t>/</a:t>
            </a:r>
            <a:endParaRPr lang="en-CA" sz="1600" dirty="0" smtClean="0"/>
          </a:p>
          <a:p>
            <a:r>
              <a:rPr lang="en-CA" sz="1600" dirty="0"/>
              <a:t>Image: </a:t>
            </a:r>
            <a:r>
              <a:rPr lang="en-CA" sz="1600" dirty="0">
                <a:hlinkClick r:id="rId4"/>
              </a:rPr>
              <a:t>http://www.edrev21.com/2012/07/27/150</a:t>
            </a:r>
            <a:r>
              <a:rPr lang="en-CA" sz="1600" dirty="0" smtClean="0">
                <a:hlinkClick r:id="rId4"/>
              </a:rPr>
              <a:t>/</a:t>
            </a:r>
            <a:r>
              <a:rPr lang="en-CA" sz="1600" dirty="0" smtClean="0"/>
              <a:t> </a:t>
            </a:r>
            <a:endParaRPr lang="en-CA" sz="1600" dirty="0"/>
          </a:p>
        </p:txBody>
      </p:sp>
    </p:spTree>
    <p:extLst>
      <p:ext uri="{BB962C8B-B14F-4D97-AF65-F5344CB8AC3E}">
        <p14:creationId xmlns:p14="http://schemas.microsoft.com/office/powerpoint/2010/main" val="5034494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7029"/>
            <a:ext cx="7859216" cy="1642194"/>
          </a:xfrm>
        </p:spPr>
        <p:txBody>
          <a:bodyPr>
            <a:noAutofit/>
          </a:bodyPr>
          <a:lstStyle/>
          <a:p>
            <a:pPr algn="l"/>
            <a:r>
              <a:rPr lang="en-CA" dirty="0" smtClean="0"/>
              <a:t>What’s the connection between social networks and neural networks?</a:t>
            </a:r>
            <a:endParaRPr lang="en-CA" dirty="0"/>
          </a:p>
        </p:txBody>
      </p:sp>
      <p:sp>
        <p:nvSpPr>
          <p:cNvPr id="3" name="Content Placeholder 2"/>
          <p:cNvSpPr>
            <a:spLocks noGrp="1"/>
          </p:cNvSpPr>
          <p:nvPr>
            <p:ph idx="1"/>
          </p:nvPr>
        </p:nvSpPr>
        <p:spPr>
          <a:xfrm>
            <a:off x="4860032" y="2420888"/>
            <a:ext cx="3826768" cy="3705275"/>
          </a:xfrm>
        </p:spPr>
        <p:txBody>
          <a:bodyPr/>
          <a:lstStyle/>
          <a:p>
            <a:r>
              <a:rPr lang="en-CA" dirty="0"/>
              <a:t>The Siemens answer is multimodal extension. The networks reach out and integrate with each other.</a:t>
            </a:r>
          </a:p>
        </p:txBody>
      </p:sp>
      <p:pic>
        <p:nvPicPr>
          <p:cNvPr id="17410" name="Picture 2" descr="http://images.pcworld.com/images/article/2011/08/social-networks-521099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945" y="2635995"/>
            <a:ext cx="4104084" cy="327506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57200" y="6126163"/>
            <a:ext cx="8075240" cy="461665"/>
          </a:xfrm>
          <a:prstGeom prst="rect">
            <a:avLst/>
          </a:prstGeom>
        </p:spPr>
        <p:txBody>
          <a:bodyPr wrap="square">
            <a:spAutoFit/>
          </a:bodyPr>
          <a:lstStyle/>
          <a:p>
            <a:r>
              <a:rPr lang="en-CA" sz="1200" dirty="0">
                <a:hlinkClick r:id="rId4"/>
              </a:rPr>
              <a:t>http://x28newblog.wordpress.com/2014/05/01/visualizing-my-understanding-of-connectivism</a:t>
            </a:r>
            <a:r>
              <a:rPr lang="en-CA" sz="1200" dirty="0" smtClean="0">
                <a:hlinkClick r:id="rId4"/>
              </a:rPr>
              <a:t>/</a:t>
            </a:r>
            <a:endParaRPr lang="en-CA" sz="1200" dirty="0" smtClean="0"/>
          </a:p>
          <a:p>
            <a:r>
              <a:rPr lang="en-CA" sz="1200" dirty="0"/>
              <a:t>Image: </a:t>
            </a:r>
            <a:r>
              <a:rPr lang="en-CA" sz="1200" dirty="0">
                <a:hlinkClick r:id="rId5"/>
              </a:rPr>
              <a:t>http://</a:t>
            </a:r>
            <a:r>
              <a:rPr lang="en-CA" sz="1200" dirty="0" smtClean="0">
                <a:hlinkClick r:id="rId5"/>
              </a:rPr>
              <a:t>www.pcworld.com/article/239125/google_plus_day_24_is_google_plus_a_more_engaging_social_network.html</a:t>
            </a:r>
            <a:r>
              <a:rPr lang="en-CA" sz="1200" dirty="0" smtClean="0"/>
              <a:t> </a:t>
            </a:r>
            <a:endParaRPr lang="en-CA" sz="1200" dirty="0"/>
          </a:p>
        </p:txBody>
      </p:sp>
    </p:spTree>
    <p:extLst>
      <p:ext uri="{BB962C8B-B14F-4D97-AF65-F5344CB8AC3E}">
        <p14:creationId xmlns:p14="http://schemas.microsoft.com/office/powerpoint/2010/main" val="2778951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933056"/>
            <a:ext cx="8229600" cy="2193107"/>
          </a:xfrm>
        </p:spPr>
        <p:txBody>
          <a:bodyPr/>
          <a:lstStyle/>
          <a:p>
            <a:r>
              <a:rPr lang="en-CA" dirty="0" smtClean="0"/>
              <a:t>The Downes answer: </a:t>
            </a:r>
            <a:r>
              <a:rPr lang="en-CA" dirty="0"/>
              <a:t>pattern </a:t>
            </a:r>
            <a:r>
              <a:rPr lang="en-CA" dirty="0" smtClean="0"/>
              <a:t>recognition. </a:t>
            </a:r>
            <a:r>
              <a:rPr lang="en-CA" dirty="0"/>
              <a:t>O</a:t>
            </a:r>
            <a:r>
              <a:rPr lang="en-CA" dirty="0" smtClean="0"/>
              <a:t>ne </a:t>
            </a:r>
            <a:r>
              <a:rPr lang="en-CA" dirty="0"/>
              <a:t>network perceives patterns in another network and </a:t>
            </a:r>
            <a:r>
              <a:rPr lang="en-CA" i="1" dirty="0"/>
              <a:t>interprets</a:t>
            </a:r>
            <a:r>
              <a:rPr lang="en-CA" dirty="0"/>
              <a:t> or </a:t>
            </a:r>
            <a:r>
              <a:rPr lang="en-CA" i="1" dirty="0"/>
              <a:t>recognizes</a:t>
            </a:r>
            <a:r>
              <a:rPr lang="en-CA" dirty="0"/>
              <a:t> these patterns </a:t>
            </a:r>
            <a:r>
              <a:rPr lang="en-CA" i="1" dirty="0"/>
              <a:t>as</a:t>
            </a:r>
            <a:r>
              <a:rPr lang="en-CA" dirty="0"/>
              <a:t> something.</a:t>
            </a:r>
            <a:r>
              <a:rPr lang="en-CA" dirty="0" smtClean="0"/>
              <a:t> </a:t>
            </a:r>
            <a:endParaRPr lang="en-CA" dirty="0"/>
          </a:p>
        </p:txBody>
      </p:sp>
      <p:pic>
        <p:nvPicPr>
          <p:cNvPr id="4" name="Picture 3"/>
          <p:cNvPicPr>
            <a:picLocks noChangeAspect="1"/>
          </p:cNvPicPr>
          <p:nvPr/>
        </p:nvPicPr>
        <p:blipFill>
          <a:blip r:embed="rId3"/>
          <a:stretch>
            <a:fillRect/>
          </a:stretch>
        </p:blipFill>
        <p:spPr>
          <a:xfrm>
            <a:off x="899592" y="404664"/>
            <a:ext cx="6015012" cy="3364329"/>
          </a:xfrm>
          <a:prstGeom prst="rect">
            <a:avLst/>
          </a:prstGeom>
        </p:spPr>
      </p:pic>
      <p:sp>
        <p:nvSpPr>
          <p:cNvPr id="5" name="Rectangle 4"/>
          <p:cNvSpPr/>
          <p:nvPr/>
        </p:nvSpPr>
        <p:spPr>
          <a:xfrm>
            <a:off x="457200" y="5967060"/>
            <a:ext cx="8229600" cy="584775"/>
          </a:xfrm>
          <a:prstGeom prst="rect">
            <a:avLst/>
          </a:prstGeom>
        </p:spPr>
        <p:txBody>
          <a:bodyPr wrap="square">
            <a:spAutoFit/>
          </a:bodyPr>
          <a:lstStyle/>
          <a:p>
            <a:r>
              <a:rPr lang="en-CA" sz="1600" dirty="0">
                <a:hlinkClick r:id="rId4"/>
              </a:rPr>
              <a:t>http://www.journals.elsevier.com/pattern-recognition</a:t>
            </a:r>
            <a:r>
              <a:rPr lang="en-CA" sz="1600" dirty="0" smtClean="0">
                <a:hlinkClick r:id="rId4"/>
              </a:rPr>
              <a:t>/</a:t>
            </a:r>
            <a:endParaRPr lang="en-CA" sz="1600" dirty="0" smtClean="0"/>
          </a:p>
          <a:p>
            <a:r>
              <a:rPr lang="en-CA" sz="1600" dirty="0"/>
              <a:t>Image:  </a:t>
            </a:r>
            <a:r>
              <a:rPr lang="en-CA" sz="1600" dirty="0">
                <a:hlinkClick r:id="rId5"/>
              </a:rPr>
              <a:t>http://</a:t>
            </a:r>
            <a:r>
              <a:rPr lang="en-CA" sz="1600" dirty="0" smtClean="0">
                <a:hlinkClick r:id="rId5"/>
              </a:rPr>
              <a:t>www.adipogen.com/media/Catalogs/Pix/Pattern_Recognition_Wallchart_Pix.PNG</a:t>
            </a:r>
            <a:r>
              <a:rPr lang="en-CA" sz="1600" dirty="0" smtClean="0"/>
              <a:t> </a:t>
            </a:r>
            <a:endParaRPr lang="en-CA" sz="1600" dirty="0"/>
          </a:p>
        </p:txBody>
      </p:sp>
    </p:spTree>
    <p:extLst>
      <p:ext uri="{BB962C8B-B14F-4D97-AF65-F5344CB8AC3E}">
        <p14:creationId xmlns:p14="http://schemas.microsoft.com/office/powerpoint/2010/main" val="28963882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err="1" smtClean="0"/>
              <a:t>Connectivism</a:t>
            </a:r>
            <a:r>
              <a:rPr lang="en-CA" dirty="0" smtClean="0"/>
              <a:t> as a learning theory</a:t>
            </a:r>
            <a:endParaRPr lang="en-CA" dirty="0"/>
          </a:p>
        </p:txBody>
      </p:sp>
      <p:sp>
        <p:nvSpPr>
          <p:cNvPr id="3" name="Content Placeholder 2"/>
          <p:cNvSpPr>
            <a:spLocks noGrp="1"/>
          </p:cNvSpPr>
          <p:nvPr>
            <p:ph idx="1"/>
          </p:nvPr>
        </p:nvSpPr>
        <p:spPr>
          <a:xfrm>
            <a:off x="4296181" y="1386262"/>
            <a:ext cx="4186808" cy="4525963"/>
          </a:xfrm>
        </p:spPr>
        <p:txBody>
          <a:bodyPr>
            <a:normAutofit/>
          </a:bodyPr>
          <a:lstStyle/>
          <a:p>
            <a:pPr marL="0" indent="0">
              <a:buNone/>
            </a:pPr>
            <a:r>
              <a:rPr lang="en-CA" dirty="0"/>
              <a:t>Cain writes, "for me, a theory must</a:t>
            </a:r>
          </a:p>
          <a:p>
            <a:r>
              <a:rPr lang="en-CA" dirty="0" smtClean="0"/>
              <a:t>account </a:t>
            </a:r>
            <a:r>
              <a:rPr lang="en-CA" dirty="0"/>
              <a:t>for current </a:t>
            </a:r>
            <a:r>
              <a:rPr lang="en-CA" dirty="0" smtClean="0"/>
              <a:t>theories</a:t>
            </a:r>
          </a:p>
          <a:p>
            <a:r>
              <a:rPr lang="en-CA" dirty="0" smtClean="0"/>
              <a:t>sufficiently </a:t>
            </a:r>
            <a:r>
              <a:rPr lang="en-CA" dirty="0"/>
              <a:t>explain where we are </a:t>
            </a:r>
            <a:r>
              <a:rPr lang="en-CA" dirty="0" smtClean="0"/>
              <a:t>now</a:t>
            </a:r>
            <a:endParaRPr lang="en-CA" dirty="0"/>
          </a:p>
          <a:p>
            <a:r>
              <a:rPr lang="en-CA" dirty="0" smtClean="0"/>
              <a:t>make predictions</a:t>
            </a:r>
            <a:endParaRPr lang="en-CA" dirty="0"/>
          </a:p>
          <a:p>
            <a:r>
              <a:rPr lang="en-CA" dirty="0" smtClean="0"/>
              <a:t>be </a:t>
            </a:r>
            <a:r>
              <a:rPr lang="en-CA" dirty="0"/>
              <a:t>subject to </a:t>
            </a:r>
            <a:r>
              <a:rPr lang="en-CA" dirty="0" smtClean="0"/>
              <a:t>testing.”</a:t>
            </a:r>
            <a:endParaRPr lang="en-CA" dirty="0"/>
          </a:p>
        </p:txBody>
      </p:sp>
      <p:pic>
        <p:nvPicPr>
          <p:cNvPr id="18436" name="Picture 4" descr="human anatom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17638"/>
            <a:ext cx="3592488" cy="26943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0873" y="5733256"/>
            <a:ext cx="7830616" cy="923330"/>
          </a:xfrm>
          <a:prstGeom prst="rect">
            <a:avLst/>
          </a:prstGeom>
        </p:spPr>
        <p:txBody>
          <a:bodyPr wrap="square">
            <a:spAutoFit/>
          </a:bodyPr>
          <a:lstStyle/>
          <a:p>
            <a:r>
              <a:rPr lang="en-CA" dirty="0">
                <a:hlinkClick r:id="rId4"/>
              </a:rPr>
              <a:t>http://</a:t>
            </a:r>
            <a:r>
              <a:rPr lang="en-CA" dirty="0" smtClean="0">
                <a:hlinkClick r:id="rId4"/>
              </a:rPr>
              <a:t>cain.blogspot.ca/2014/04/why-connectivism-is-learning-theory.html</a:t>
            </a:r>
            <a:endParaRPr lang="en-CA" dirty="0" smtClean="0"/>
          </a:p>
          <a:p>
            <a:r>
              <a:rPr lang="en-CA" dirty="0" smtClean="0"/>
              <a:t>Image: </a:t>
            </a:r>
            <a:r>
              <a:rPr lang="en-CA" dirty="0" err="1">
                <a:hlinkClick r:id="rId5"/>
              </a:rPr>
              <a:t>Shira</a:t>
            </a:r>
            <a:r>
              <a:rPr lang="en-CA" dirty="0">
                <a:hlinkClick r:id="rId5"/>
              </a:rPr>
              <a:t> </a:t>
            </a:r>
            <a:r>
              <a:rPr lang="en-CA" dirty="0" smtClean="0">
                <a:hlinkClick r:id="rId5"/>
              </a:rPr>
              <a:t>Golding</a:t>
            </a:r>
            <a:r>
              <a:rPr lang="en-CA" dirty="0"/>
              <a:t> </a:t>
            </a:r>
            <a:r>
              <a:rPr lang="en-CA" dirty="0">
                <a:hlinkClick r:id="rId6"/>
              </a:rPr>
              <a:t>http://</a:t>
            </a:r>
            <a:r>
              <a:rPr lang="en-CA" dirty="0" smtClean="0">
                <a:hlinkClick r:id="rId6"/>
              </a:rPr>
              <a:t>cain.blogspot.ca/2013/07/oer-possible-resources-for-biology.html</a:t>
            </a:r>
            <a:r>
              <a:rPr lang="en-CA" dirty="0" smtClean="0"/>
              <a:t> </a:t>
            </a:r>
            <a:endParaRPr lang="en-CA" dirty="0"/>
          </a:p>
        </p:txBody>
      </p:sp>
    </p:spTree>
    <p:extLst>
      <p:ext uri="{BB962C8B-B14F-4D97-AF65-F5344CB8AC3E}">
        <p14:creationId xmlns:p14="http://schemas.microsoft.com/office/powerpoint/2010/main" val="38696866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995120" cy="1143000"/>
          </a:xfrm>
        </p:spPr>
        <p:txBody>
          <a:bodyPr>
            <a:normAutofit fontScale="90000"/>
          </a:bodyPr>
          <a:lstStyle/>
          <a:p>
            <a:pPr algn="l"/>
            <a:r>
              <a:rPr lang="en-CA" dirty="0" err="1" smtClean="0"/>
              <a:t>Connectivism’s</a:t>
            </a:r>
            <a:r>
              <a:rPr lang="en-CA" dirty="0" smtClean="0"/>
              <a:t> </a:t>
            </a:r>
            <a:r>
              <a:rPr lang="en-CA" dirty="0" err="1" smtClean="0"/>
              <a:t>respose</a:t>
            </a:r>
            <a:r>
              <a:rPr lang="en-CA" dirty="0" smtClean="0"/>
              <a:t>: researching the MOOC</a:t>
            </a:r>
            <a:endParaRPr lang="en-CA" dirty="0"/>
          </a:p>
        </p:txBody>
      </p:sp>
      <p:sp>
        <p:nvSpPr>
          <p:cNvPr id="3" name="Content Placeholder 2"/>
          <p:cNvSpPr>
            <a:spLocks noGrp="1"/>
          </p:cNvSpPr>
          <p:nvPr>
            <p:ph idx="1"/>
          </p:nvPr>
        </p:nvSpPr>
        <p:spPr>
          <a:xfrm>
            <a:off x="457200" y="1628800"/>
            <a:ext cx="4690864" cy="4525963"/>
          </a:xfrm>
        </p:spPr>
        <p:txBody>
          <a:bodyPr>
            <a:normAutofit lnSpcReduction="10000"/>
          </a:bodyPr>
          <a:lstStyle/>
          <a:p>
            <a:r>
              <a:rPr lang="en-CA" smtClean="0"/>
              <a:t>The MOOC was developed by Siemens and myself to instantiate the principles of connectivism</a:t>
            </a:r>
          </a:p>
          <a:p>
            <a:r>
              <a:rPr lang="en-CA" smtClean="0"/>
              <a:t>Our courses were designed as networks, testing both aspects of our theories</a:t>
            </a:r>
            <a:endParaRPr lang="en-CA" dirty="0"/>
          </a:p>
        </p:txBody>
      </p:sp>
      <p:pic>
        <p:nvPicPr>
          <p:cNvPr id="19458" name="Picture 2" descr="george seim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628800"/>
            <a:ext cx="2934072" cy="220055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364088" y="4006337"/>
            <a:ext cx="3166046" cy="646331"/>
          </a:xfrm>
          <a:prstGeom prst="rect">
            <a:avLst/>
          </a:prstGeom>
        </p:spPr>
        <p:txBody>
          <a:bodyPr wrap="square">
            <a:spAutoFit/>
          </a:bodyPr>
          <a:lstStyle/>
          <a:p>
            <a:r>
              <a:rPr lang="en-CA" dirty="0"/>
              <a:t>George Siemens (Photo credit: </a:t>
            </a:r>
            <a:r>
              <a:rPr lang="en-CA" dirty="0" err="1">
                <a:hlinkClick r:id="rId4"/>
              </a:rPr>
              <a:t>heloukee</a:t>
            </a:r>
            <a:r>
              <a:rPr lang="en-CA" dirty="0"/>
              <a:t>)</a:t>
            </a:r>
          </a:p>
        </p:txBody>
      </p:sp>
      <p:sp>
        <p:nvSpPr>
          <p:cNvPr id="5" name="Rectangle 4"/>
          <p:cNvSpPr/>
          <p:nvPr/>
        </p:nvSpPr>
        <p:spPr>
          <a:xfrm>
            <a:off x="457200" y="5920089"/>
            <a:ext cx="7542584" cy="646331"/>
          </a:xfrm>
          <a:prstGeom prst="rect">
            <a:avLst/>
          </a:prstGeom>
        </p:spPr>
        <p:txBody>
          <a:bodyPr wrap="square">
            <a:spAutoFit/>
          </a:bodyPr>
          <a:lstStyle/>
          <a:p>
            <a:r>
              <a:rPr lang="en-CA" dirty="0">
                <a:hlinkClick r:id="rId5"/>
              </a:rPr>
              <a:t>http://</a:t>
            </a:r>
            <a:r>
              <a:rPr lang="en-CA" dirty="0" smtClean="0">
                <a:hlinkClick r:id="rId5"/>
              </a:rPr>
              <a:t>jolt.merlot.org/vol10no1/fournier_0314.pdf</a:t>
            </a:r>
            <a:endParaRPr lang="en-CA" dirty="0" smtClean="0"/>
          </a:p>
          <a:p>
            <a:r>
              <a:rPr lang="en-CA" dirty="0">
                <a:hlinkClick r:id="rId6"/>
              </a:rPr>
              <a:t>http://</a:t>
            </a:r>
            <a:r>
              <a:rPr lang="en-CA" dirty="0" smtClean="0">
                <a:hlinkClick r:id="rId6"/>
              </a:rPr>
              <a:t>cain.blogspot.ca/2012/10/moocs-and-connectivist-instructional.html</a:t>
            </a:r>
            <a:r>
              <a:rPr lang="en-CA" dirty="0" smtClean="0"/>
              <a:t> </a:t>
            </a:r>
            <a:endParaRPr lang="en-CA" dirty="0"/>
          </a:p>
        </p:txBody>
      </p:sp>
    </p:spTree>
    <p:extLst>
      <p:ext uri="{BB962C8B-B14F-4D97-AF65-F5344CB8AC3E}">
        <p14:creationId xmlns:p14="http://schemas.microsoft.com/office/powerpoint/2010/main" val="19852587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4834880" cy="2362274"/>
          </a:xfrm>
        </p:spPr>
        <p:txBody>
          <a:bodyPr>
            <a:normAutofit/>
          </a:bodyPr>
          <a:lstStyle/>
          <a:p>
            <a:pPr algn="l"/>
            <a:r>
              <a:rPr lang="en-CA" dirty="0" smtClean="0"/>
              <a:t>Participants’ perceptions in MOOCs</a:t>
            </a:r>
            <a:endParaRPr lang="en-CA" dirty="0"/>
          </a:p>
        </p:txBody>
      </p:sp>
      <p:sp>
        <p:nvSpPr>
          <p:cNvPr id="3" name="Content Placeholder 2"/>
          <p:cNvSpPr>
            <a:spLocks noGrp="1"/>
          </p:cNvSpPr>
          <p:nvPr>
            <p:ph idx="1"/>
          </p:nvPr>
        </p:nvSpPr>
        <p:spPr>
          <a:xfrm>
            <a:off x="462281" y="3198986"/>
            <a:ext cx="7787208" cy="2509739"/>
          </a:xfrm>
        </p:spPr>
        <p:txBody>
          <a:bodyPr>
            <a:normAutofit/>
          </a:bodyPr>
          <a:lstStyle/>
          <a:p>
            <a:pPr marL="0" indent="0">
              <a:buNone/>
            </a:pPr>
            <a:r>
              <a:rPr lang="en-CA" dirty="0" smtClean="0"/>
              <a:t>"</a:t>
            </a:r>
            <a:r>
              <a:rPr lang="en-CA" dirty="0"/>
              <a:t>creating networks and developing professional connections through networking technologies are advantages of participating in </a:t>
            </a:r>
            <a:r>
              <a:rPr lang="en-CA" dirty="0" err="1"/>
              <a:t>cMOOCs</a:t>
            </a:r>
            <a:r>
              <a:rPr lang="en-CA" dirty="0" smtClean="0"/>
              <a:t>"</a:t>
            </a:r>
            <a:endParaRPr lang="en-CA" dirty="0"/>
          </a:p>
        </p:txBody>
      </p:sp>
      <p:pic>
        <p:nvPicPr>
          <p:cNvPr id="4" name="Picture 3"/>
          <p:cNvPicPr>
            <a:picLocks noChangeAspect="1"/>
          </p:cNvPicPr>
          <p:nvPr/>
        </p:nvPicPr>
        <p:blipFill>
          <a:blip r:embed="rId3"/>
          <a:stretch>
            <a:fillRect/>
          </a:stretch>
        </p:blipFill>
        <p:spPr>
          <a:xfrm>
            <a:off x="4058480" y="548680"/>
            <a:ext cx="4505396" cy="2376264"/>
          </a:xfrm>
          <a:prstGeom prst="rect">
            <a:avLst/>
          </a:prstGeom>
        </p:spPr>
      </p:pic>
      <p:sp>
        <p:nvSpPr>
          <p:cNvPr id="5" name="Rectangle 4"/>
          <p:cNvSpPr/>
          <p:nvPr/>
        </p:nvSpPr>
        <p:spPr>
          <a:xfrm>
            <a:off x="457200" y="5521102"/>
            <a:ext cx="7975236" cy="923330"/>
          </a:xfrm>
          <a:prstGeom prst="rect">
            <a:avLst/>
          </a:prstGeom>
        </p:spPr>
        <p:txBody>
          <a:bodyPr wrap="square">
            <a:spAutoFit/>
          </a:bodyPr>
          <a:lstStyle/>
          <a:p>
            <a:r>
              <a:rPr lang="en-CA" dirty="0">
                <a:hlinkClick r:id="rId4"/>
              </a:rPr>
              <a:t>http://</a:t>
            </a:r>
            <a:r>
              <a:rPr lang="en-CA" dirty="0" smtClean="0">
                <a:hlinkClick r:id="rId4"/>
              </a:rPr>
              <a:t>jolt.merlot.org/vol10no1/saadatmand_0314.pdf</a:t>
            </a:r>
            <a:endParaRPr lang="en-CA" dirty="0" smtClean="0"/>
          </a:p>
          <a:p>
            <a:r>
              <a:rPr lang="en-CA" dirty="0"/>
              <a:t>Image: </a:t>
            </a:r>
            <a:r>
              <a:rPr lang="en-CA" dirty="0">
                <a:hlinkClick r:id="rId5"/>
              </a:rPr>
              <a:t>http://mfeldstein.com/four-barriers-that-moocs-must-overcome-to-become-sustainable-model</a:t>
            </a:r>
            <a:r>
              <a:rPr lang="en-CA" dirty="0" smtClean="0">
                <a:hlinkClick r:id="rId5"/>
              </a:rPr>
              <a:t>/</a:t>
            </a:r>
            <a:r>
              <a:rPr lang="en-CA" dirty="0" smtClean="0"/>
              <a:t> </a:t>
            </a:r>
            <a:endParaRPr lang="en-CA" dirty="0"/>
          </a:p>
        </p:txBody>
      </p:sp>
    </p:spTree>
    <p:extLst>
      <p:ext uri="{BB962C8B-B14F-4D97-AF65-F5344CB8AC3E}">
        <p14:creationId xmlns:p14="http://schemas.microsoft.com/office/powerpoint/2010/main" val="11212164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CA" dirty="0" smtClean="0"/>
              <a:t>Where to now? The learner at the centre of the networked world</a:t>
            </a:r>
            <a:endParaRPr lang="en-CA" dirty="0"/>
          </a:p>
        </p:txBody>
      </p:sp>
      <p:sp>
        <p:nvSpPr>
          <p:cNvPr id="3" name="Content Placeholder 2"/>
          <p:cNvSpPr>
            <a:spLocks noGrp="1"/>
          </p:cNvSpPr>
          <p:nvPr>
            <p:ph idx="1"/>
          </p:nvPr>
        </p:nvSpPr>
        <p:spPr>
          <a:xfrm>
            <a:off x="457200" y="1600200"/>
            <a:ext cx="5050904" cy="4525963"/>
          </a:xfrm>
        </p:spPr>
        <p:txBody>
          <a:bodyPr>
            <a:normAutofit/>
          </a:bodyPr>
          <a:lstStyle/>
          <a:p>
            <a:pPr marL="0" indent="0">
              <a:buNone/>
            </a:pPr>
            <a:r>
              <a:rPr lang="en-CA" dirty="0" smtClean="0"/>
              <a:t>Aspen Institute:</a:t>
            </a:r>
          </a:p>
          <a:p>
            <a:r>
              <a:rPr lang="en-CA" dirty="0"/>
              <a:t>empower learners to learn any time, any </a:t>
            </a:r>
            <a:r>
              <a:rPr lang="en-CA" dirty="0" smtClean="0"/>
              <a:t>place</a:t>
            </a:r>
          </a:p>
          <a:p>
            <a:r>
              <a:rPr lang="en-CA" dirty="0"/>
              <a:t>support and guide learners in a networked learning </a:t>
            </a:r>
            <a:r>
              <a:rPr lang="en-CA" dirty="0" smtClean="0"/>
              <a:t>environment</a:t>
            </a:r>
          </a:p>
          <a:p>
            <a:r>
              <a:rPr lang="en-CA" dirty="0" smtClean="0"/>
              <a:t>interoperability </a:t>
            </a:r>
            <a:r>
              <a:rPr lang="en-CA" dirty="0"/>
              <a:t>across learning networks</a:t>
            </a:r>
          </a:p>
        </p:txBody>
      </p:sp>
      <p:sp>
        <p:nvSpPr>
          <p:cNvPr id="4" name="Rectangle 3"/>
          <p:cNvSpPr/>
          <p:nvPr/>
        </p:nvSpPr>
        <p:spPr>
          <a:xfrm>
            <a:off x="421341" y="6308725"/>
            <a:ext cx="7758608" cy="369332"/>
          </a:xfrm>
          <a:prstGeom prst="rect">
            <a:avLst/>
          </a:prstGeom>
        </p:spPr>
        <p:txBody>
          <a:bodyPr wrap="square">
            <a:spAutoFit/>
          </a:bodyPr>
          <a:lstStyle/>
          <a:p>
            <a:r>
              <a:rPr lang="en-CA" dirty="0">
                <a:hlinkClick r:id="rId3"/>
              </a:rPr>
              <a:t>http://</a:t>
            </a:r>
            <a:r>
              <a:rPr lang="en-CA" dirty="0" smtClean="0">
                <a:hlinkClick r:id="rId3"/>
              </a:rPr>
              <a:t>aspeninstitute.fsmdev.com/documents/AspenReportFinalPagesRev.pdf</a:t>
            </a:r>
            <a:r>
              <a:rPr lang="en-CA" dirty="0" smtClean="0"/>
              <a:t> </a:t>
            </a:r>
            <a:endParaRPr lang="en-CA" dirty="0"/>
          </a:p>
        </p:txBody>
      </p:sp>
      <p:pic>
        <p:nvPicPr>
          <p:cNvPr id="5" name="Picture 4"/>
          <p:cNvPicPr>
            <a:picLocks noChangeAspect="1"/>
          </p:cNvPicPr>
          <p:nvPr/>
        </p:nvPicPr>
        <p:blipFill>
          <a:blip r:embed="rId4"/>
          <a:stretch>
            <a:fillRect/>
          </a:stretch>
        </p:blipFill>
        <p:spPr>
          <a:xfrm>
            <a:off x="5588677" y="1600200"/>
            <a:ext cx="2310202" cy="4408713"/>
          </a:xfrm>
          <a:prstGeom prst="rect">
            <a:avLst/>
          </a:prstGeom>
        </p:spPr>
      </p:pic>
    </p:spTree>
    <p:extLst>
      <p:ext uri="{BB962C8B-B14F-4D97-AF65-F5344CB8AC3E}">
        <p14:creationId xmlns:p14="http://schemas.microsoft.com/office/powerpoint/2010/main" val="3329036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097" y="-171400"/>
            <a:ext cx="4546847" cy="3456384"/>
          </a:xfrm>
        </p:spPr>
        <p:txBody>
          <a:bodyPr>
            <a:normAutofit/>
          </a:bodyPr>
          <a:lstStyle/>
          <a:p>
            <a:pPr algn="l"/>
            <a:r>
              <a:rPr lang="en-CA" dirty="0" smtClean="0"/>
              <a:t>Learner </a:t>
            </a:r>
            <a:r>
              <a:rPr lang="en-CA" dirty="0"/>
              <a:t>control </a:t>
            </a:r>
            <a:r>
              <a:rPr lang="en-CA" dirty="0" smtClean="0"/>
              <a:t>has </a:t>
            </a:r>
            <a:r>
              <a:rPr lang="en-CA" dirty="0"/>
              <a:t>moved beyond computer assisted </a:t>
            </a:r>
            <a:r>
              <a:rPr lang="en-CA" dirty="0" smtClean="0"/>
              <a:t>programs…</a:t>
            </a:r>
            <a:endParaRPr lang="en-CA" dirty="0"/>
          </a:p>
        </p:txBody>
      </p:sp>
      <p:sp>
        <p:nvSpPr>
          <p:cNvPr id="3" name="Content Placeholder 2"/>
          <p:cNvSpPr>
            <a:spLocks noGrp="1"/>
          </p:cNvSpPr>
          <p:nvPr>
            <p:ph idx="1"/>
          </p:nvPr>
        </p:nvSpPr>
        <p:spPr>
          <a:xfrm>
            <a:off x="4391417" y="2223062"/>
            <a:ext cx="4330824" cy="4209331"/>
          </a:xfrm>
        </p:spPr>
        <p:txBody>
          <a:bodyPr>
            <a:normAutofit/>
          </a:bodyPr>
          <a:lstStyle/>
          <a:p>
            <a:pPr marL="0" indent="0">
              <a:buNone/>
            </a:pPr>
            <a:r>
              <a:rPr lang="en-CA" dirty="0" smtClean="0"/>
              <a:t>“towards </a:t>
            </a:r>
            <a:r>
              <a:rPr lang="en-CA" dirty="0"/>
              <a:t>authentic learning contexts mediated by technology in which the learner may have a greater control of either tangible or intangible elements of a learning </a:t>
            </a:r>
            <a:r>
              <a:rPr lang="en-CA" dirty="0" smtClean="0"/>
              <a:t>environment”</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136" y="3284984"/>
            <a:ext cx="3706742" cy="2786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48117" y="6257036"/>
            <a:ext cx="7974632" cy="369332"/>
          </a:xfrm>
          <a:prstGeom prst="rect">
            <a:avLst/>
          </a:prstGeom>
        </p:spPr>
        <p:txBody>
          <a:bodyPr wrap="square">
            <a:spAutoFit/>
          </a:bodyPr>
          <a:lstStyle/>
          <a:p>
            <a:r>
              <a:rPr lang="en-CA" dirty="0">
                <a:hlinkClick r:id="rId4"/>
              </a:rPr>
              <a:t>http://www.literacyandtechnology.org/uploads/1/3/6/8/136889/ib1.pdf</a:t>
            </a:r>
            <a:endParaRPr lang="en-CA" dirty="0"/>
          </a:p>
        </p:txBody>
      </p:sp>
    </p:spTree>
    <p:extLst>
      <p:ext uri="{BB962C8B-B14F-4D97-AF65-F5344CB8AC3E}">
        <p14:creationId xmlns:p14="http://schemas.microsoft.com/office/powerpoint/2010/main" val="12309601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48064" y="274638"/>
            <a:ext cx="3538736" cy="3514402"/>
          </a:xfrm>
        </p:spPr>
        <p:txBody>
          <a:bodyPr>
            <a:normAutofit/>
          </a:bodyPr>
          <a:lstStyle/>
          <a:p>
            <a:pPr algn="r"/>
            <a:r>
              <a:rPr lang="en-CA" dirty="0" smtClean="0"/>
              <a:t>Reading and networking will become one and the same thing</a:t>
            </a:r>
            <a:endParaRPr lang="en-CA" dirty="0"/>
          </a:p>
        </p:txBody>
      </p:sp>
      <p:sp>
        <p:nvSpPr>
          <p:cNvPr id="3" name="Content Placeholder 2"/>
          <p:cNvSpPr>
            <a:spLocks noGrp="1"/>
          </p:cNvSpPr>
          <p:nvPr>
            <p:ph idx="1"/>
          </p:nvPr>
        </p:nvSpPr>
        <p:spPr>
          <a:xfrm>
            <a:off x="459232" y="3933056"/>
            <a:ext cx="8229600" cy="2409131"/>
          </a:xfrm>
        </p:spPr>
        <p:txBody>
          <a:bodyPr>
            <a:normAutofit lnSpcReduction="10000"/>
          </a:bodyPr>
          <a:lstStyle/>
          <a:p>
            <a:pPr marL="0" indent="0">
              <a:buNone/>
            </a:pPr>
            <a:r>
              <a:rPr lang="en-CA" dirty="0"/>
              <a:t>for instance, when a document in </a:t>
            </a:r>
            <a:r>
              <a:rPr lang="en-CA" dirty="0" err="1"/>
              <a:t>Utopoa</a:t>
            </a:r>
            <a:r>
              <a:rPr lang="en-CA" dirty="0"/>
              <a:t> is opened, "a sidebar opens up on the right-hand side and fills with relevant data from external databases and services like </a:t>
            </a:r>
            <a:r>
              <a:rPr lang="en-CA" dirty="0" err="1"/>
              <a:t>Mendeley</a:t>
            </a:r>
            <a:r>
              <a:rPr lang="en-CA" dirty="0"/>
              <a:t>, SHERPA/</a:t>
            </a:r>
            <a:r>
              <a:rPr lang="en-CA" dirty="0" err="1"/>
              <a:t>RoMEO</a:t>
            </a:r>
            <a:r>
              <a:rPr lang="en-CA" dirty="0"/>
              <a:t>, and Wikipedia."</a:t>
            </a:r>
          </a:p>
          <a:p>
            <a:pPr marL="0" indent="0">
              <a:buNone/>
            </a:pP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483667"/>
            <a:ext cx="2573955" cy="32798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22335" y="6301537"/>
            <a:ext cx="10278888" cy="369332"/>
          </a:xfrm>
          <a:prstGeom prst="rect">
            <a:avLst/>
          </a:prstGeom>
        </p:spPr>
        <p:txBody>
          <a:bodyPr wrap="square">
            <a:spAutoFit/>
          </a:bodyPr>
          <a:lstStyle/>
          <a:p>
            <a:r>
              <a:rPr lang="en-CA" dirty="0">
                <a:hlinkClick r:id="rId4"/>
              </a:rPr>
              <a:t>http://poynder.blogspot.co.uk/2014/06/interview-with-steve-pettifer-computer.html</a:t>
            </a:r>
            <a:endParaRPr lang="en-CA" dirty="0"/>
          </a:p>
        </p:txBody>
      </p:sp>
      <p:sp>
        <p:nvSpPr>
          <p:cNvPr id="6" name="Rectangle 5"/>
          <p:cNvSpPr/>
          <p:nvPr/>
        </p:nvSpPr>
        <p:spPr>
          <a:xfrm>
            <a:off x="1907704" y="2647960"/>
            <a:ext cx="1348800" cy="1200329"/>
          </a:xfrm>
          <a:prstGeom prst="rect">
            <a:avLst/>
          </a:prstGeom>
        </p:spPr>
        <p:txBody>
          <a:bodyPr wrap="square">
            <a:spAutoFit/>
          </a:bodyPr>
          <a:lstStyle/>
          <a:p>
            <a:r>
              <a:rPr lang="en-CA" dirty="0"/>
              <a:t>Utopia developer Steve </a:t>
            </a:r>
            <a:r>
              <a:rPr lang="en-CA" dirty="0" err="1"/>
              <a:t>Pettifer</a:t>
            </a:r>
            <a:endParaRPr lang="en-CA" dirty="0"/>
          </a:p>
        </p:txBody>
      </p:sp>
    </p:spTree>
    <p:extLst>
      <p:ext uri="{BB962C8B-B14F-4D97-AF65-F5344CB8AC3E}">
        <p14:creationId xmlns:p14="http://schemas.microsoft.com/office/powerpoint/2010/main" val="20200052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2146250"/>
          </a:xfrm>
        </p:spPr>
        <p:txBody>
          <a:bodyPr>
            <a:normAutofit/>
          </a:bodyPr>
          <a:lstStyle/>
          <a:p>
            <a:pPr algn="l"/>
            <a:r>
              <a:rPr lang="en-CA" dirty="0" smtClean="0"/>
              <a:t>Connective learning technology is already transforming the workplace</a:t>
            </a:r>
            <a:endParaRPr lang="en-CA" dirty="0"/>
          </a:p>
        </p:txBody>
      </p:sp>
      <p:sp>
        <p:nvSpPr>
          <p:cNvPr id="3" name="Content Placeholder 2"/>
          <p:cNvSpPr>
            <a:spLocks noGrp="1"/>
          </p:cNvSpPr>
          <p:nvPr>
            <p:ph idx="1"/>
          </p:nvPr>
        </p:nvSpPr>
        <p:spPr>
          <a:xfrm>
            <a:off x="4139952" y="1628800"/>
            <a:ext cx="4824536" cy="4608512"/>
          </a:xfrm>
        </p:spPr>
        <p:txBody>
          <a:bodyPr>
            <a:normAutofit/>
          </a:bodyPr>
          <a:lstStyle/>
          <a:p>
            <a:pPr marL="0" indent="0">
              <a:buNone/>
            </a:pPr>
            <a:r>
              <a:rPr lang="en-CA" dirty="0" smtClean="0"/>
              <a:t>“Combine </a:t>
            </a:r>
            <a:r>
              <a:rPr lang="en-CA" dirty="0"/>
              <a:t>ambient data on just about any physically manufactured object </a:t>
            </a:r>
            <a:r>
              <a:rPr lang="en-CA" dirty="0" smtClean="0"/>
              <a:t>with </a:t>
            </a:r>
            <a:r>
              <a:rPr lang="en-CA" dirty="0"/>
              <a:t>pervasive wearable technologies that constantly present us with dashboards, notifications, analyses, and visualizations of all this </a:t>
            </a:r>
            <a:r>
              <a:rPr lang="en-CA" dirty="0" smtClean="0"/>
              <a:t>data…”</a:t>
            </a:r>
            <a:endParaRPr lang="en-CA"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904" y="2564904"/>
            <a:ext cx="3895117" cy="30721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94302" y="6237312"/>
            <a:ext cx="8262664" cy="369332"/>
          </a:xfrm>
          <a:prstGeom prst="rect">
            <a:avLst/>
          </a:prstGeom>
        </p:spPr>
        <p:txBody>
          <a:bodyPr wrap="square">
            <a:spAutoFit/>
          </a:bodyPr>
          <a:lstStyle/>
          <a:p>
            <a:r>
              <a:rPr lang="en-CA" dirty="0">
                <a:hlinkClick r:id="rId4"/>
              </a:rPr>
              <a:t>http://www.zdnet.com/emerging-tech-is-transforming-the-workplace-7000028960/</a:t>
            </a:r>
            <a:endParaRPr lang="en-CA" dirty="0"/>
          </a:p>
        </p:txBody>
      </p:sp>
    </p:spTree>
    <p:extLst>
      <p:ext uri="{BB962C8B-B14F-4D97-AF65-F5344CB8AC3E}">
        <p14:creationId xmlns:p14="http://schemas.microsoft.com/office/powerpoint/2010/main" val="2523375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CA" dirty="0" smtClean="0"/>
              <a:t>People are looking for learning that is relevant and practical</a:t>
            </a:r>
            <a:endParaRPr lang="en-CA" dirty="0"/>
          </a:p>
        </p:txBody>
      </p:sp>
      <p:sp>
        <p:nvSpPr>
          <p:cNvPr id="3" name="Content Placeholder 2"/>
          <p:cNvSpPr>
            <a:spLocks noGrp="1"/>
          </p:cNvSpPr>
          <p:nvPr>
            <p:ph idx="1"/>
          </p:nvPr>
        </p:nvSpPr>
        <p:spPr>
          <a:xfrm>
            <a:off x="457200" y="1772816"/>
            <a:ext cx="5122912" cy="4525963"/>
          </a:xfrm>
        </p:spPr>
        <p:txBody>
          <a:bodyPr/>
          <a:lstStyle/>
          <a:p>
            <a:r>
              <a:rPr lang="en-CA" dirty="0"/>
              <a:t>"students expect universities to be more accessible, flexible and focused on jobs, according to a new survey</a:t>
            </a:r>
            <a:r>
              <a:rPr lang="en-CA" dirty="0" smtClean="0"/>
              <a:t>.“</a:t>
            </a:r>
          </a:p>
          <a:p>
            <a:r>
              <a:rPr lang="en-CA" dirty="0" smtClean="0"/>
              <a:t>Of course, it would help if we surveyed </a:t>
            </a:r>
            <a:r>
              <a:rPr lang="en-CA" i="1" dirty="0" smtClean="0"/>
              <a:t>people</a:t>
            </a:r>
            <a:r>
              <a:rPr lang="en-CA" dirty="0" smtClean="0"/>
              <a:t> and not just students</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1916832"/>
            <a:ext cx="2736304" cy="2819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35205" y="5805264"/>
            <a:ext cx="8097235" cy="646331"/>
          </a:xfrm>
          <a:prstGeom prst="rect">
            <a:avLst/>
          </a:prstGeom>
        </p:spPr>
        <p:txBody>
          <a:bodyPr wrap="square">
            <a:spAutoFit/>
          </a:bodyPr>
          <a:lstStyle/>
          <a:p>
            <a:r>
              <a:rPr lang="en-CA" dirty="0">
                <a:hlinkClick r:id="rId4"/>
              </a:rPr>
              <a:t>http://campustechnology.com/articles/2014/06/09/report-students-expect-future-universities-to-be-flexible-accessible-career-oriented.aspx</a:t>
            </a:r>
            <a:endParaRPr lang="en-CA" dirty="0"/>
          </a:p>
        </p:txBody>
      </p:sp>
    </p:spTree>
    <p:extLst>
      <p:ext uri="{BB962C8B-B14F-4D97-AF65-F5344CB8AC3E}">
        <p14:creationId xmlns:p14="http://schemas.microsoft.com/office/powerpoint/2010/main" val="29715028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052736"/>
            <a:ext cx="3466728" cy="3226370"/>
          </a:xfrm>
        </p:spPr>
        <p:txBody>
          <a:bodyPr>
            <a:normAutofit fontScale="90000"/>
          </a:bodyPr>
          <a:lstStyle/>
          <a:p>
            <a:pPr algn="l"/>
            <a:r>
              <a:rPr lang="en-CA" dirty="0" smtClean="0"/>
              <a:t>Teams and collaborations will be transformed into networks and cooperatives</a:t>
            </a:r>
            <a:endParaRPr lang="en-CA" dirty="0"/>
          </a:p>
        </p:txBody>
      </p:sp>
      <p:sp>
        <p:nvSpPr>
          <p:cNvPr id="3" name="Content Placeholder 2"/>
          <p:cNvSpPr>
            <a:spLocks noGrp="1"/>
          </p:cNvSpPr>
          <p:nvPr>
            <p:ph idx="1"/>
          </p:nvPr>
        </p:nvSpPr>
        <p:spPr>
          <a:xfrm>
            <a:off x="3412160" y="1340768"/>
            <a:ext cx="5266928" cy="4248472"/>
          </a:xfrm>
        </p:spPr>
        <p:txBody>
          <a:bodyPr>
            <a:normAutofit/>
          </a:bodyPr>
          <a:lstStyle/>
          <a:p>
            <a:r>
              <a:rPr lang="en-CA" dirty="0" smtClean="0"/>
              <a:t>For example, the "</a:t>
            </a:r>
            <a:r>
              <a:rPr lang="en-CA" dirty="0"/>
              <a:t>oscillation principle" </a:t>
            </a:r>
            <a:r>
              <a:rPr lang="en-CA" dirty="0" smtClean="0"/>
              <a:t>where developers meet </a:t>
            </a:r>
            <a:r>
              <a:rPr lang="en-CA" dirty="0"/>
              <a:t>three times a year for three days. </a:t>
            </a:r>
            <a:endParaRPr lang="en-CA" dirty="0" smtClean="0"/>
          </a:p>
          <a:p>
            <a:r>
              <a:rPr lang="en-CA" dirty="0" smtClean="0"/>
              <a:t>The </a:t>
            </a:r>
            <a:r>
              <a:rPr lang="en-CA" dirty="0"/>
              <a:t>rest of the time "team members are </a:t>
            </a:r>
            <a:r>
              <a:rPr lang="en-CA" dirty="0" smtClean="0"/>
              <a:t>… </a:t>
            </a:r>
            <a:r>
              <a:rPr lang="en-CA" dirty="0"/>
              <a:t>using various forms of social media.</a:t>
            </a:r>
          </a:p>
        </p:txBody>
      </p:sp>
      <p:sp>
        <p:nvSpPr>
          <p:cNvPr id="4" name="Rectangle 3"/>
          <p:cNvSpPr/>
          <p:nvPr/>
        </p:nvSpPr>
        <p:spPr>
          <a:xfrm>
            <a:off x="3759624" y="5479321"/>
            <a:ext cx="4572000" cy="923330"/>
          </a:xfrm>
          <a:prstGeom prst="rect">
            <a:avLst/>
          </a:prstGeom>
        </p:spPr>
        <p:txBody>
          <a:bodyPr>
            <a:spAutoFit/>
          </a:bodyPr>
          <a:lstStyle/>
          <a:p>
            <a:r>
              <a:rPr lang="en-CA" dirty="0">
                <a:hlinkClick r:id="rId3"/>
              </a:rPr>
              <a:t>http://www.nancydixonblog.com/2014/05/-proquest-case-study-using-the-oscillation-principle-for-software-development.html</a:t>
            </a:r>
            <a:endParaRPr lang="en-CA" dirty="0"/>
          </a:p>
        </p:txBody>
      </p:sp>
      <p:pic>
        <p:nvPicPr>
          <p:cNvPr id="22530" name="Picture 2" descr="http://www.stantonwellsstone.com/wp-content/uploads/2014/01/resid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542" y="4855597"/>
            <a:ext cx="2953618" cy="1964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27031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CA" dirty="0" smtClean="0"/>
              <a:t>Interactions in a problem space</a:t>
            </a:r>
            <a:endParaRPr lang="en-CA" dirty="0"/>
          </a:p>
        </p:txBody>
      </p:sp>
      <p:sp>
        <p:nvSpPr>
          <p:cNvPr id="3" name="Content Placeholder 2"/>
          <p:cNvSpPr>
            <a:spLocks noGrp="1"/>
          </p:cNvSpPr>
          <p:nvPr>
            <p:ph idx="1"/>
          </p:nvPr>
        </p:nvSpPr>
        <p:spPr>
          <a:xfrm>
            <a:off x="827584" y="4293096"/>
            <a:ext cx="8229600" cy="2337123"/>
          </a:xfrm>
        </p:spPr>
        <p:txBody>
          <a:bodyPr>
            <a:normAutofit/>
          </a:bodyPr>
          <a:lstStyle/>
          <a:p>
            <a:pPr marL="0" indent="0">
              <a:buNone/>
            </a:pPr>
            <a:r>
              <a:rPr lang="en-CA" dirty="0" smtClean="0"/>
              <a:t>“Cooperative </a:t>
            </a:r>
            <a:r>
              <a:rPr lang="en-CA" dirty="0"/>
              <a:t>work is accomplished by the division of labour among participants, as an activity where each person is responsible for a portion of the problem solving</a:t>
            </a:r>
            <a:r>
              <a:rPr lang="en-CA" dirty="0" smtClean="0"/>
              <a:t>.”</a:t>
            </a:r>
            <a:endParaRPr lang="en-CA" dirty="0"/>
          </a:p>
        </p:txBody>
      </p:sp>
      <p:sp>
        <p:nvSpPr>
          <p:cNvPr id="4" name="Rectangle 3"/>
          <p:cNvSpPr/>
          <p:nvPr/>
        </p:nvSpPr>
        <p:spPr>
          <a:xfrm>
            <a:off x="457200" y="6260887"/>
            <a:ext cx="6858000" cy="369332"/>
          </a:xfrm>
          <a:prstGeom prst="rect">
            <a:avLst/>
          </a:prstGeom>
        </p:spPr>
        <p:txBody>
          <a:bodyPr wrap="square">
            <a:spAutoFit/>
          </a:bodyPr>
          <a:lstStyle/>
          <a:p>
            <a:r>
              <a:rPr lang="en-CA" dirty="0">
                <a:hlinkClick r:id="rId3"/>
              </a:rPr>
              <a:t>http://umdperg.pbworks.com/f/RoschelleTeasley1995OCR.pdf</a:t>
            </a:r>
            <a:endParaRPr lang="en-CA" dirty="0"/>
          </a:p>
        </p:txBody>
      </p:sp>
      <p:pic>
        <p:nvPicPr>
          <p:cNvPr id="5" name="Picture 4"/>
          <p:cNvPicPr>
            <a:picLocks noChangeAspect="1"/>
          </p:cNvPicPr>
          <p:nvPr/>
        </p:nvPicPr>
        <p:blipFill>
          <a:blip r:embed="rId4"/>
          <a:stretch>
            <a:fillRect/>
          </a:stretch>
        </p:blipFill>
        <p:spPr>
          <a:xfrm>
            <a:off x="827584" y="1503145"/>
            <a:ext cx="5057775" cy="2581275"/>
          </a:xfrm>
          <a:prstGeom prst="rect">
            <a:avLst/>
          </a:prstGeom>
        </p:spPr>
      </p:pic>
    </p:spTree>
    <p:extLst>
      <p:ext uri="{BB962C8B-B14F-4D97-AF65-F5344CB8AC3E}">
        <p14:creationId xmlns:p14="http://schemas.microsoft.com/office/powerpoint/2010/main" val="30090694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3968" y="764704"/>
            <a:ext cx="4402832" cy="3370386"/>
          </a:xfrm>
        </p:spPr>
        <p:txBody>
          <a:bodyPr>
            <a:noAutofit/>
          </a:bodyPr>
          <a:lstStyle/>
          <a:p>
            <a:pPr algn="r"/>
            <a:r>
              <a:rPr lang="en-CA" dirty="0" smtClean="0"/>
              <a:t>In cooperation, we no longer share models, designs, visions, goals, or objectives</a:t>
            </a:r>
            <a:endParaRPr lang="en-CA" dirty="0"/>
          </a:p>
        </p:txBody>
      </p:sp>
      <p:sp>
        <p:nvSpPr>
          <p:cNvPr id="3" name="Content Placeholder 2"/>
          <p:cNvSpPr>
            <a:spLocks noGrp="1"/>
          </p:cNvSpPr>
          <p:nvPr>
            <p:ph idx="1"/>
          </p:nvPr>
        </p:nvSpPr>
        <p:spPr>
          <a:xfrm>
            <a:off x="457200" y="4509120"/>
            <a:ext cx="8229600" cy="1617043"/>
          </a:xfrm>
        </p:spPr>
        <p:txBody>
          <a:bodyPr>
            <a:normAutofit/>
          </a:bodyPr>
          <a:lstStyle/>
          <a:p>
            <a:r>
              <a:rPr lang="en-CA" dirty="0"/>
              <a:t>"virtual distance had significant influences on trust, goal clarity and OCB and indirectly influenced innovation and success."</a:t>
            </a:r>
          </a:p>
        </p:txBody>
      </p:sp>
      <p:sp>
        <p:nvSpPr>
          <p:cNvPr id="4" name="Rectangle 3"/>
          <p:cNvSpPr/>
          <p:nvPr/>
        </p:nvSpPr>
        <p:spPr>
          <a:xfrm>
            <a:off x="457200" y="6315527"/>
            <a:ext cx="8046640" cy="369332"/>
          </a:xfrm>
          <a:prstGeom prst="rect">
            <a:avLst/>
          </a:prstGeom>
        </p:spPr>
        <p:txBody>
          <a:bodyPr wrap="square">
            <a:spAutoFit/>
          </a:bodyPr>
          <a:lstStyle/>
          <a:p>
            <a:r>
              <a:rPr lang="en-CA" dirty="0">
                <a:hlinkClick r:id="rId3"/>
              </a:rPr>
              <a:t>http://seapointcenter.com/cooperation-teamwork-and-collaboration/</a:t>
            </a:r>
            <a:endParaRPr lang="en-CA" dirty="0"/>
          </a:p>
        </p:txBody>
      </p:sp>
      <p:pic>
        <p:nvPicPr>
          <p:cNvPr id="25602" name="Picture 2" descr="http://seapointcenter.com/wp-content/uploads/2012/11/McKinsey-Repor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3450" y="462455"/>
            <a:ext cx="3484429" cy="3857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1686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04664"/>
            <a:ext cx="5194920" cy="4378498"/>
          </a:xfrm>
        </p:spPr>
        <p:txBody>
          <a:bodyPr>
            <a:normAutofit fontScale="90000"/>
          </a:bodyPr>
          <a:lstStyle/>
          <a:p>
            <a:pPr algn="l"/>
            <a:r>
              <a:rPr lang="en-CA" dirty="0" smtClean="0"/>
              <a:t>Axelrod: Cooperation does not require centrality, commonality, management, control or even trust</a:t>
            </a:r>
            <a:br>
              <a:rPr lang="en-CA" dirty="0" smtClean="0"/>
            </a:br>
            <a:endParaRPr lang="en-CA" dirty="0"/>
          </a:p>
        </p:txBody>
      </p:sp>
      <p:sp>
        <p:nvSpPr>
          <p:cNvPr id="3" name="Content Placeholder 2"/>
          <p:cNvSpPr>
            <a:spLocks noGrp="1"/>
          </p:cNvSpPr>
          <p:nvPr>
            <p:ph idx="1"/>
          </p:nvPr>
        </p:nvSpPr>
        <p:spPr>
          <a:xfrm>
            <a:off x="457200" y="4024054"/>
            <a:ext cx="8229600" cy="2334680"/>
          </a:xfrm>
        </p:spPr>
        <p:txBody>
          <a:bodyPr>
            <a:normAutofit/>
          </a:bodyPr>
          <a:lstStyle/>
          <a:p>
            <a:r>
              <a:rPr lang="en-CA" dirty="0" smtClean="0"/>
              <a:t>It requires only a durable relationship… a network infrastructure</a:t>
            </a:r>
          </a:p>
          <a:p>
            <a:r>
              <a:rPr lang="en-CA" dirty="0" smtClean="0"/>
              <a:t>Which is a good thing, because my most useful </a:t>
            </a:r>
            <a:r>
              <a:rPr lang="en-CA" dirty="0" err="1" smtClean="0"/>
              <a:t>cooperations</a:t>
            </a:r>
            <a:r>
              <a:rPr lang="en-CA" dirty="0" smtClean="0"/>
              <a:t> are with those I trust least</a:t>
            </a:r>
            <a:endParaRPr lang="en-CA" dirty="0"/>
          </a:p>
        </p:txBody>
      </p:sp>
      <p:sp>
        <p:nvSpPr>
          <p:cNvPr id="4" name="Rectangle 3"/>
          <p:cNvSpPr/>
          <p:nvPr/>
        </p:nvSpPr>
        <p:spPr>
          <a:xfrm>
            <a:off x="457200" y="6340678"/>
            <a:ext cx="7686600" cy="369332"/>
          </a:xfrm>
          <a:prstGeom prst="rect">
            <a:avLst/>
          </a:prstGeom>
        </p:spPr>
        <p:txBody>
          <a:bodyPr wrap="square">
            <a:spAutoFit/>
          </a:bodyPr>
          <a:lstStyle/>
          <a:p>
            <a:r>
              <a:rPr lang="en-CA" dirty="0">
                <a:hlinkClick r:id="rId3"/>
              </a:rPr>
              <a:t>http://www-ee.stanford.edu/~hellman/Breakthrough/book/pdfs/axelrod.pdf</a:t>
            </a:r>
            <a:endParaRPr lang="en-CA" dirty="0"/>
          </a:p>
        </p:txBody>
      </p:sp>
      <p:pic>
        <p:nvPicPr>
          <p:cNvPr id="5" name="Picture 4"/>
          <p:cNvPicPr>
            <a:picLocks noChangeAspect="1"/>
          </p:cNvPicPr>
          <p:nvPr/>
        </p:nvPicPr>
        <p:blipFill>
          <a:blip r:embed="rId4"/>
          <a:stretch>
            <a:fillRect/>
          </a:stretch>
        </p:blipFill>
        <p:spPr>
          <a:xfrm>
            <a:off x="5675856" y="876419"/>
            <a:ext cx="3539025" cy="2875120"/>
          </a:xfrm>
          <a:prstGeom prst="rect">
            <a:avLst/>
          </a:prstGeom>
        </p:spPr>
      </p:pic>
    </p:spTree>
    <p:extLst>
      <p:ext uri="{BB962C8B-B14F-4D97-AF65-F5344CB8AC3E}">
        <p14:creationId xmlns:p14="http://schemas.microsoft.com/office/powerpoint/2010/main" val="14793662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04664"/>
            <a:ext cx="4809728" cy="2664296"/>
          </a:xfrm>
        </p:spPr>
        <p:txBody>
          <a:bodyPr>
            <a:noAutofit/>
          </a:bodyPr>
          <a:lstStyle/>
          <a:p>
            <a:pPr algn="r"/>
            <a:r>
              <a:rPr lang="en-CA" dirty="0" smtClean="0"/>
              <a:t>Cooperation means working with others without all the overhead</a:t>
            </a:r>
            <a:endParaRPr lang="en-CA" dirty="0"/>
          </a:p>
        </p:txBody>
      </p:sp>
      <p:sp>
        <p:nvSpPr>
          <p:cNvPr id="3" name="Content Placeholder 2"/>
          <p:cNvSpPr>
            <a:spLocks noGrp="1"/>
          </p:cNvSpPr>
          <p:nvPr>
            <p:ph idx="1"/>
          </p:nvPr>
        </p:nvSpPr>
        <p:spPr>
          <a:xfrm>
            <a:off x="444715" y="3212976"/>
            <a:ext cx="8229600" cy="2684621"/>
          </a:xfrm>
        </p:spPr>
        <p:txBody>
          <a:bodyPr/>
          <a:lstStyle/>
          <a:p>
            <a:pPr marL="0" indent="0">
              <a:buNone/>
            </a:pPr>
            <a:r>
              <a:rPr lang="en-CA" dirty="0" smtClean="0"/>
              <a:t>“Cooperation </a:t>
            </a:r>
            <a:r>
              <a:rPr lang="en-CA" dirty="0"/>
              <a:t>can be achieved if all participants do their assigned parts separately and bring their results to the table; collaboration, in </a:t>
            </a:r>
            <a:r>
              <a:rPr lang="en-CA" dirty="0" smtClean="0"/>
              <a:t>contrast … involves </a:t>
            </a:r>
            <a:r>
              <a:rPr lang="en-CA" dirty="0"/>
              <a:t>negotiations, discussions, and accommodating others’ perspectives</a:t>
            </a:r>
            <a:r>
              <a:rPr lang="en-CA" dirty="0" smtClean="0"/>
              <a:t>.”</a:t>
            </a:r>
            <a:endParaRPr lang="en-CA" dirty="0"/>
          </a:p>
        </p:txBody>
      </p:sp>
      <p:sp>
        <p:nvSpPr>
          <p:cNvPr id="4" name="Rectangle 3"/>
          <p:cNvSpPr/>
          <p:nvPr/>
        </p:nvSpPr>
        <p:spPr>
          <a:xfrm>
            <a:off x="444715" y="5910209"/>
            <a:ext cx="7920880" cy="646331"/>
          </a:xfrm>
          <a:prstGeom prst="rect">
            <a:avLst/>
          </a:prstGeom>
        </p:spPr>
        <p:txBody>
          <a:bodyPr wrap="square">
            <a:spAutoFit/>
          </a:bodyPr>
          <a:lstStyle/>
          <a:p>
            <a:r>
              <a:rPr lang="en-CA" dirty="0">
                <a:hlinkClick r:id="rId3"/>
              </a:rPr>
              <a:t>http://www-ee.stanford.edu/~</a:t>
            </a:r>
            <a:r>
              <a:rPr lang="en-CA" dirty="0" smtClean="0">
                <a:hlinkClick r:id="rId3"/>
              </a:rPr>
              <a:t>hellman/Breakthrough/book/pdfs/axelrod.pdf</a:t>
            </a:r>
            <a:endParaRPr lang="en-CA" dirty="0" smtClean="0"/>
          </a:p>
          <a:p>
            <a:r>
              <a:rPr lang="en-CA" dirty="0"/>
              <a:t>Image: </a:t>
            </a:r>
            <a:r>
              <a:rPr lang="en-CA" dirty="0">
                <a:hlinkClick r:id="rId4"/>
              </a:rPr>
              <a:t>http://www.pinterest.com/explore/overhead-projector</a:t>
            </a:r>
            <a:r>
              <a:rPr lang="en-CA" dirty="0" smtClean="0">
                <a:hlinkClick r:id="rId4"/>
              </a:rPr>
              <a:t>/</a:t>
            </a:r>
            <a:r>
              <a:rPr lang="en-CA" dirty="0" smtClean="0"/>
              <a:t>  </a:t>
            </a:r>
            <a:endParaRPr lang="en-CA" dirty="0"/>
          </a:p>
        </p:txBody>
      </p:sp>
      <p:pic>
        <p:nvPicPr>
          <p:cNvPr id="27650" name="Picture 2" descr="Have each child draw a building or house, enlarge on an overhead projector and then paint.  Great collaboration pie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78" y="620688"/>
            <a:ext cx="3600401" cy="2379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50431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643192" cy="1066130"/>
          </a:xfrm>
        </p:spPr>
        <p:txBody>
          <a:bodyPr/>
          <a:lstStyle/>
          <a:p>
            <a:pPr algn="l"/>
            <a:r>
              <a:rPr lang="en-CA" dirty="0" smtClean="0"/>
              <a:t>The new skills are network skills</a:t>
            </a:r>
            <a:endParaRPr lang="en-CA" dirty="0"/>
          </a:p>
        </p:txBody>
      </p:sp>
      <p:sp>
        <p:nvSpPr>
          <p:cNvPr id="3" name="Content Placeholder 2"/>
          <p:cNvSpPr>
            <a:spLocks noGrp="1"/>
          </p:cNvSpPr>
          <p:nvPr>
            <p:ph idx="1"/>
          </p:nvPr>
        </p:nvSpPr>
        <p:spPr>
          <a:xfrm>
            <a:off x="457200" y="4941168"/>
            <a:ext cx="8229600" cy="1184995"/>
          </a:xfrm>
        </p:spPr>
        <p:txBody>
          <a:bodyPr/>
          <a:lstStyle/>
          <a:p>
            <a:pPr marL="0" indent="0">
              <a:buNone/>
            </a:pPr>
            <a:r>
              <a:rPr lang="en-CA" dirty="0" smtClean="0"/>
              <a:t>You need to understand </a:t>
            </a:r>
            <a:r>
              <a:rPr lang="en-CA" dirty="0"/>
              <a:t>the real meaning of such </a:t>
            </a:r>
            <a:r>
              <a:rPr lang="en-CA" dirty="0" err="1"/>
              <a:t>arcania</a:t>
            </a:r>
            <a:r>
              <a:rPr lang="en-CA" dirty="0"/>
              <a:t> as lists, loops and APIs.</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1340768"/>
            <a:ext cx="4560168" cy="34415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457200" y="5961895"/>
            <a:ext cx="9054752" cy="646331"/>
          </a:xfrm>
          <a:prstGeom prst="rect">
            <a:avLst/>
          </a:prstGeom>
        </p:spPr>
        <p:txBody>
          <a:bodyPr wrap="square">
            <a:spAutoFit/>
          </a:bodyPr>
          <a:lstStyle/>
          <a:p>
            <a:r>
              <a:rPr lang="en-CA" dirty="0">
                <a:hlinkClick r:id="rId4"/>
              </a:rPr>
              <a:t>http://onlinejournalismblog.com/2014/05/09/coding-for-journalists-10-programming-concepts-it-helps-to-understand/</a:t>
            </a:r>
            <a:endParaRPr lang="en-CA" dirty="0"/>
          </a:p>
        </p:txBody>
      </p:sp>
    </p:spTree>
    <p:extLst>
      <p:ext uri="{BB962C8B-B14F-4D97-AF65-F5344CB8AC3E}">
        <p14:creationId xmlns:p14="http://schemas.microsoft.com/office/powerpoint/2010/main" val="23102760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7864" y="274638"/>
            <a:ext cx="5338936" cy="2218258"/>
          </a:xfrm>
        </p:spPr>
        <p:txBody>
          <a:bodyPr>
            <a:normAutofit/>
          </a:bodyPr>
          <a:lstStyle/>
          <a:p>
            <a:pPr algn="r"/>
            <a:r>
              <a:rPr lang="en-CA" dirty="0" smtClean="0"/>
              <a:t>People forget about </a:t>
            </a:r>
            <a:r>
              <a:rPr lang="en-CA" dirty="0" err="1" smtClean="0"/>
              <a:t>Codeacademy</a:t>
            </a:r>
            <a:r>
              <a:rPr lang="en-CA" dirty="0" smtClean="0"/>
              <a:t>… ‘the other MOOC’</a:t>
            </a:r>
            <a:endParaRPr lang="en-CA" dirty="0"/>
          </a:p>
        </p:txBody>
      </p:sp>
      <p:sp>
        <p:nvSpPr>
          <p:cNvPr id="3" name="Content Placeholder 2"/>
          <p:cNvSpPr>
            <a:spLocks noGrp="1"/>
          </p:cNvSpPr>
          <p:nvPr>
            <p:ph idx="1"/>
          </p:nvPr>
        </p:nvSpPr>
        <p:spPr>
          <a:xfrm>
            <a:off x="462136" y="3212976"/>
            <a:ext cx="8229600" cy="2653755"/>
          </a:xfrm>
        </p:spPr>
        <p:txBody>
          <a:bodyPr>
            <a:normAutofit/>
          </a:bodyPr>
          <a:lstStyle/>
          <a:p>
            <a:pPr marL="0" indent="0">
              <a:buNone/>
            </a:pPr>
            <a:r>
              <a:rPr lang="en-CA" dirty="0"/>
              <a:t>"The problem with MOOCs, according to </a:t>
            </a:r>
            <a:r>
              <a:rPr lang="en-CA" dirty="0" err="1"/>
              <a:t>Codecademy</a:t>
            </a:r>
            <a:r>
              <a:rPr lang="en-CA" dirty="0"/>
              <a:t> founder Zach Sims, is that they simply try to replicate the offline learning experience. The web presents the opportunity to learn in an entirely new way, he says."</a:t>
            </a:r>
            <a:endParaRPr lang="en-CA" dirty="0">
              <a:effectLst/>
            </a:endParaRPr>
          </a:p>
        </p:txBody>
      </p:sp>
      <p:sp>
        <p:nvSpPr>
          <p:cNvPr id="4" name="Rectangle 3"/>
          <p:cNvSpPr/>
          <p:nvPr/>
        </p:nvSpPr>
        <p:spPr>
          <a:xfrm>
            <a:off x="462136" y="6021288"/>
            <a:ext cx="7182544" cy="646331"/>
          </a:xfrm>
          <a:prstGeom prst="rect">
            <a:avLst/>
          </a:prstGeom>
        </p:spPr>
        <p:txBody>
          <a:bodyPr wrap="square">
            <a:spAutoFit/>
          </a:bodyPr>
          <a:lstStyle/>
          <a:p>
            <a:r>
              <a:rPr lang="en-CA" dirty="0">
                <a:hlinkClick r:id="rId3"/>
              </a:rPr>
              <a:t>http://tech.fortune.cnn.com/2014/04/23/with-24-million-students-codecademy-revamps-its-offerings/?section=magazines_fortune</a:t>
            </a:r>
            <a:endParaRPr lang="en-CA" dirty="0"/>
          </a:p>
        </p:txBody>
      </p:sp>
      <p:pic>
        <p:nvPicPr>
          <p:cNvPr id="5" name="Picture 4"/>
          <p:cNvPicPr>
            <a:picLocks noChangeAspect="1"/>
          </p:cNvPicPr>
          <p:nvPr/>
        </p:nvPicPr>
        <p:blipFill>
          <a:blip r:embed="rId4"/>
          <a:stretch>
            <a:fillRect/>
          </a:stretch>
        </p:blipFill>
        <p:spPr>
          <a:xfrm>
            <a:off x="462136" y="449868"/>
            <a:ext cx="2946449" cy="2685829"/>
          </a:xfrm>
          <a:prstGeom prst="rect">
            <a:avLst/>
          </a:prstGeom>
        </p:spPr>
      </p:pic>
    </p:spTree>
    <p:extLst>
      <p:ext uri="{BB962C8B-B14F-4D97-AF65-F5344CB8AC3E}">
        <p14:creationId xmlns:p14="http://schemas.microsoft.com/office/powerpoint/2010/main" val="332626319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People, passion and play</a:t>
            </a:r>
            <a:endParaRPr lang="en-CA" dirty="0"/>
          </a:p>
        </p:txBody>
      </p:sp>
      <p:sp>
        <p:nvSpPr>
          <p:cNvPr id="3" name="Content Placeholder 2"/>
          <p:cNvSpPr>
            <a:spLocks noGrp="1"/>
          </p:cNvSpPr>
          <p:nvPr>
            <p:ph idx="1"/>
          </p:nvPr>
        </p:nvSpPr>
        <p:spPr>
          <a:xfrm>
            <a:off x="486526" y="4760277"/>
            <a:ext cx="8229600" cy="1329011"/>
          </a:xfrm>
        </p:spPr>
        <p:txBody>
          <a:bodyPr/>
          <a:lstStyle/>
          <a:p>
            <a:pPr marL="0" indent="0">
              <a:buNone/>
            </a:pPr>
            <a:r>
              <a:rPr lang="en-CA" dirty="0"/>
              <a:t>The Media Lab model of "projects and peers and passion and play" grew out of </a:t>
            </a:r>
            <a:r>
              <a:rPr lang="en-CA" dirty="0" err="1"/>
              <a:t>Papert's</a:t>
            </a:r>
            <a:r>
              <a:rPr lang="en-CA" dirty="0"/>
              <a:t> work</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556792"/>
            <a:ext cx="4619625" cy="251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779911" y="4125760"/>
            <a:ext cx="4763641" cy="646331"/>
          </a:xfrm>
          <a:prstGeom prst="rect">
            <a:avLst/>
          </a:prstGeom>
        </p:spPr>
        <p:txBody>
          <a:bodyPr wrap="square">
            <a:spAutoFit/>
          </a:bodyPr>
          <a:lstStyle/>
          <a:p>
            <a:r>
              <a:rPr lang="en-CA" dirty="0"/>
              <a:t>Nicholas Negroponte, Alan Kay, and Marvin </a:t>
            </a:r>
            <a:r>
              <a:rPr lang="en-CA" dirty="0" err="1"/>
              <a:t>Minsky</a:t>
            </a:r>
            <a:r>
              <a:rPr lang="en-CA" dirty="0"/>
              <a:t> and Mitchel </a:t>
            </a:r>
            <a:r>
              <a:rPr lang="en-CA" dirty="0" err="1"/>
              <a:t>Resnick</a:t>
            </a:r>
            <a:endParaRPr lang="en-CA" dirty="0"/>
          </a:p>
        </p:txBody>
      </p:sp>
      <p:sp>
        <p:nvSpPr>
          <p:cNvPr id="6" name="Rectangle 5"/>
          <p:cNvSpPr/>
          <p:nvPr/>
        </p:nvSpPr>
        <p:spPr>
          <a:xfrm>
            <a:off x="512676" y="5904622"/>
            <a:ext cx="6678488" cy="369332"/>
          </a:xfrm>
          <a:prstGeom prst="rect">
            <a:avLst/>
          </a:prstGeom>
        </p:spPr>
        <p:txBody>
          <a:bodyPr wrap="square">
            <a:spAutoFit/>
          </a:bodyPr>
          <a:lstStyle/>
          <a:p>
            <a:r>
              <a:rPr lang="en-CA" dirty="0">
                <a:hlinkClick r:id="rId4"/>
              </a:rPr>
              <a:t>http://www.media.mit.edu/video/view/spring14-2014-04-24-4</a:t>
            </a:r>
            <a:endParaRPr lang="en-CA" dirty="0"/>
          </a:p>
        </p:txBody>
      </p:sp>
    </p:spTree>
    <p:extLst>
      <p:ext uri="{BB962C8B-B14F-4D97-AF65-F5344CB8AC3E}">
        <p14:creationId xmlns:p14="http://schemas.microsoft.com/office/powerpoint/2010/main" val="26713061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CA" dirty="0" smtClean="0"/>
              <a:t>The </a:t>
            </a:r>
            <a:r>
              <a:rPr lang="en-CA" dirty="0" err="1" smtClean="0"/>
              <a:t>Superuniversity</a:t>
            </a:r>
            <a:endParaRPr lang="en-CA" dirty="0"/>
          </a:p>
        </p:txBody>
      </p:sp>
      <p:sp>
        <p:nvSpPr>
          <p:cNvPr id="3" name="Content Placeholder 2"/>
          <p:cNvSpPr>
            <a:spLocks noGrp="1"/>
          </p:cNvSpPr>
          <p:nvPr>
            <p:ph idx="1"/>
          </p:nvPr>
        </p:nvSpPr>
        <p:spPr>
          <a:xfrm>
            <a:off x="442973" y="1417638"/>
            <a:ext cx="5194920" cy="4525963"/>
          </a:xfrm>
        </p:spPr>
        <p:txBody>
          <a:bodyPr/>
          <a:lstStyle/>
          <a:p>
            <a:r>
              <a:rPr lang="en-CA" dirty="0" smtClean="0"/>
              <a:t>We are being told “</a:t>
            </a:r>
            <a:r>
              <a:rPr lang="en-CA" dirty="0"/>
              <a:t>future universities will be rewarded by governments for their performance in economic development, employability of graduates, immigration and commercialisation of </a:t>
            </a:r>
            <a:r>
              <a:rPr lang="en-CA" dirty="0" smtClean="0"/>
              <a:t>research.”</a:t>
            </a:r>
            <a:endParaRPr lang="en-CA"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7893" y="1516522"/>
            <a:ext cx="2908609"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768660" y="6126163"/>
            <a:ext cx="6971692" cy="369332"/>
          </a:xfrm>
          <a:prstGeom prst="rect">
            <a:avLst/>
          </a:prstGeom>
        </p:spPr>
        <p:txBody>
          <a:bodyPr wrap="square">
            <a:spAutoFit/>
          </a:bodyPr>
          <a:lstStyle/>
          <a:p>
            <a:r>
              <a:rPr lang="en-CA" dirty="0">
                <a:hlinkClick r:id="rId4"/>
              </a:rPr>
              <a:t>http://www.cbu.ca/sites/cbu.ca/files/a-university-as-it-might-be.pdf</a:t>
            </a:r>
            <a:endParaRPr lang="en-CA" dirty="0"/>
          </a:p>
        </p:txBody>
      </p:sp>
    </p:spTree>
    <p:extLst>
      <p:ext uri="{BB962C8B-B14F-4D97-AF65-F5344CB8AC3E}">
        <p14:creationId xmlns:p14="http://schemas.microsoft.com/office/powerpoint/2010/main" val="392193775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226370"/>
          </a:xfrm>
        </p:spPr>
        <p:txBody>
          <a:bodyPr>
            <a:normAutofit fontScale="90000"/>
          </a:bodyPr>
          <a:lstStyle/>
          <a:p>
            <a:pPr algn="l"/>
            <a:r>
              <a:rPr lang="en-CA" dirty="0"/>
              <a:t>One slide points out that universities have survived since the 16th century "because societies need them."</a:t>
            </a:r>
            <a:br>
              <a:rPr lang="en-CA" dirty="0"/>
            </a:br>
            <a:r>
              <a:rPr lang="en-CA" dirty="0" smtClean="0"/>
              <a:t> What Is that what we need?</a:t>
            </a:r>
            <a:endParaRPr lang="en-CA" dirty="0"/>
          </a:p>
        </p:txBody>
      </p:sp>
      <p:sp>
        <p:nvSpPr>
          <p:cNvPr id="3" name="Content Placeholder 2"/>
          <p:cNvSpPr>
            <a:spLocks noGrp="1"/>
          </p:cNvSpPr>
          <p:nvPr>
            <p:ph idx="1"/>
          </p:nvPr>
        </p:nvSpPr>
        <p:spPr>
          <a:xfrm>
            <a:off x="457200" y="3501008"/>
            <a:ext cx="8229600" cy="2435098"/>
          </a:xfrm>
        </p:spPr>
        <p:txBody>
          <a:bodyPr/>
          <a:lstStyle/>
          <a:p>
            <a:r>
              <a:rPr lang="en-CA" dirty="0" smtClean="0"/>
              <a:t>More designs and models?</a:t>
            </a:r>
          </a:p>
          <a:p>
            <a:r>
              <a:rPr lang="en-CA" dirty="0" smtClean="0"/>
              <a:t>More standards and measurement?</a:t>
            </a:r>
          </a:p>
          <a:p>
            <a:r>
              <a:rPr lang="en-CA" dirty="0" smtClean="0"/>
              <a:t>More centralization and control?</a:t>
            </a:r>
          </a:p>
          <a:p>
            <a:r>
              <a:rPr lang="en-CA" dirty="0" smtClean="0"/>
              <a:t>The same mistakes, repeated again?</a:t>
            </a:r>
            <a:endParaRPr lang="en-CA" dirty="0"/>
          </a:p>
        </p:txBody>
      </p:sp>
    </p:spTree>
    <p:extLst>
      <p:ext uri="{BB962C8B-B14F-4D97-AF65-F5344CB8AC3E}">
        <p14:creationId xmlns:p14="http://schemas.microsoft.com/office/powerpoint/2010/main" val="38190617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r>
              <a:rPr lang="en-CA" dirty="0" smtClean="0"/>
              <a:t>Economists have their own view of what academia needs…</a:t>
            </a:r>
            <a:endParaRPr lang="en-CA" dirty="0"/>
          </a:p>
        </p:txBody>
      </p:sp>
      <p:sp>
        <p:nvSpPr>
          <p:cNvPr id="3" name="Content Placeholder 2"/>
          <p:cNvSpPr>
            <a:spLocks noGrp="1"/>
          </p:cNvSpPr>
          <p:nvPr>
            <p:ph idx="1"/>
          </p:nvPr>
        </p:nvSpPr>
        <p:spPr>
          <a:xfrm>
            <a:off x="457200" y="1796951"/>
            <a:ext cx="4546848" cy="3629000"/>
          </a:xfrm>
        </p:spPr>
        <p:txBody>
          <a:bodyPr/>
          <a:lstStyle/>
          <a:p>
            <a:pPr marL="0" indent="0">
              <a:buNone/>
            </a:pPr>
            <a:r>
              <a:rPr lang="en-CA" dirty="0"/>
              <a:t>If the Economist says something is good, I begin to worry. And so too with this article touting the destruction of the universities at the hands of the MOOC.</a:t>
            </a:r>
          </a:p>
        </p:txBody>
      </p:sp>
      <p:sp>
        <p:nvSpPr>
          <p:cNvPr id="4" name="Rectangle 3"/>
          <p:cNvSpPr/>
          <p:nvPr/>
        </p:nvSpPr>
        <p:spPr>
          <a:xfrm>
            <a:off x="479049" y="5805264"/>
            <a:ext cx="7787208" cy="584775"/>
          </a:xfrm>
          <a:prstGeom prst="rect">
            <a:avLst/>
          </a:prstGeom>
        </p:spPr>
        <p:txBody>
          <a:bodyPr wrap="square">
            <a:spAutoFit/>
          </a:bodyPr>
          <a:lstStyle/>
          <a:p>
            <a:r>
              <a:rPr lang="en-CA" sz="1600" dirty="0">
                <a:hlinkClick r:id="rId3"/>
              </a:rPr>
              <a:t>http://</a:t>
            </a:r>
            <a:r>
              <a:rPr lang="en-CA" sz="1600" dirty="0" smtClean="0">
                <a:hlinkClick r:id="rId3"/>
              </a:rPr>
              <a:t>www.economist.com/news/briefing/21605899-staid-higher-education-business-about-experience-welcome-earthquake-digital?fsrc=scn/tw_ec/the_digital_degree</a:t>
            </a:r>
            <a:r>
              <a:rPr lang="en-CA" sz="1600" dirty="0" smtClean="0"/>
              <a:t> </a:t>
            </a:r>
            <a:endParaRPr lang="en-CA" sz="1600" dirty="0"/>
          </a:p>
        </p:txBody>
      </p:sp>
      <p:pic>
        <p:nvPicPr>
          <p:cNvPr id="3074" name="Picture 2" descr="http://cdn.static-economist.com/sites/default/files/imagecache/original-size/images/print-edition/20140628_FBC226_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2080" y="1893094"/>
            <a:ext cx="3275128" cy="31734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09435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en-CA" dirty="0"/>
              <a:t>It is worth asking at this juncture exactly what it is that societies </a:t>
            </a:r>
            <a:r>
              <a:rPr lang="en-CA" dirty="0" smtClean="0"/>
              <a:t>need</a:t>
            </a:r>
            <a:endParaRPr lang="en-CA" dirty="0"/>
          </a:p>
        </p:txBody>
      </p:sp>
      <p:sp>
        <p:nvSpPr>
          <p:cNvPr id="3" name="Content Placeholder 2"/>
          <p:cNvSpPr>
            <a:spLocks noGrp="1"/>
          </p:cNvSpPr>
          <p:nvPr>
            <p:ph idx="1"/>
          </p:nvPr>
        </p:nvSpPr>
        <p:spPr>
          <a:xfrm>
            <a:off x="2915816" y="1628800"/>
            <a:ext cx="5770984" cy="4341403"/>
          </a:xfrm>
        </p:spPr>
        <p:txBody>
          <a:bodyPr/>
          <a:lstStyle/>
          <a:p>
            <a:pPr marL="0" indent="0">
              <a:buNone/>
            </a:pPr>
            <a:r>
              <a:rPr lang="en-CA" dirty="0" smtClean="0"/>
              <a:t>The </a:t>
            </a:r>
            <a:r>
              <a:rPr lang="en-CA" dirty="0"/>
              <a:t>citizens of Leiden famously opted for a university as a reward from William of Orange instead of the economic advantage of tax-free status. The citizens of Tubingen famously rejected industrial development in favour of remaining a university city. </a:t>
            </a:r>
          </a:p>
        </p:txBody>
      </p:sp>
      <p:sp>
        <p:nvSpPr>
          <p:cNvPr id="4" name="Rectangle 3"/>
          <p:cNvSpPr/>
          <p:nvPr/>
        </p:nvSpPr>
        <p:spPr>
          <a:xfrm>
            <a:off x="478396" y="5963470"/>
            <a:ext cx="7614592" cy="923330"/>
          </a:xfrm>
          <a:prstGeom prst="rect">
            <a:avLst/>
          </a:prstGeom>
        </p:spPr>
        <p:txBody>
          <a:bodyPr wrap="square">
            <a:spAutoFit/>
          </a:bodyPr>
          <a:lstStyle/>
          <a:p>
            <a:r>
              <a:rPr lang="en-CA" dirty="0">
                <a:hlinkClick r:id="rId2"/>
              </a:rPr>
              <a:t>http://</a:t>
            </a:r>
            <a:r>
              <a:rPr lang="en-CA" dirty="0" smtClean="0">
                <a:hlinkClick r:id="rId2"/>
              </a:rPr>
              <a:t>law.leiden.edu/elmc/lu/leiden-university.html</a:t>
            </a:r>
            <a:endParaRPr lang="en-CA" dirty="0" smtClean="0"/>
          </a:p>
          <a:p>
            <a:r>
              <a:rPr lang="en-CA" dirty="0">
                <a:hlinkClick r:id="rId3"/>
              </a:rPr>
              <a:t>https://www.uni-tuebingen.de/en/university.html</a:t>
            </a:r>
            <a:endParaRPr lang="en-CA" dirty="0" smtClean="0"/>
          </a:p>
          <a:p>
            <a:endParaRPr lang="en-CA" dirty="0"/>
          </a:p>
        </p:txBody>
      </p:sp>
      <p:pic>
        <p:nvPicPr>
          <p:cNvPr id="26626" name="Picture 2" descr="http://beeldbank.leidenuniv.nl/ImageDisplay.php?uid=FT130182&amp;thumbed=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606" y="1844824"/>
            <a:ext cx="1905000"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23469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appbo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151184"/>
            <a:ext cx="4279934" cy="49421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5554960" cy="3010346"/>
          </a:xfrm>
        </p:spPr>
        <p:txBody>
          <a:bodyPr>
            <a:noAutofit/>
          </a:bodyPr>
          <a:lstStyle/>
          <a:p>
            <a:pPr algn="l"/>
            <a:r>
              <a:rPr lang="en-CA" dirty="0" smtClean="0"/>
              <a:t>We have an alternative for today’s society</a:t>
            </a:r>
            <a:br>
              <a:rPr lang="en-CA" dirty="0" smtClean="0"/>
            </a:br>
            <a:r>
              <a:rPr lang="en-CA" dirty="0" smtClean="0"/>
              <a:t>We can reclaim learning</a:t>
            </a:r>
            <a:endParaRPr lang="en-CA" dirty="0"/>
          </a:p>
        </p:txBody>
      </p:sp>
      <p:sp>
        <p:nvSpPr>
          <p:cNvPr id="4" name="Rectangle 3"/>
          <p:cNvSpPr/>
          <p:nvPr/>
        </p:nvSpPr>
        <p:spPr>
          <a:xfrm>
            <a:off x="473460" y="6093296"/>
            <a:ext cx="6030416" cy="369332"/>
          </a:xfrm>
          <a:prstGeom prst="rect">
            <a:avLst/>
          </a:prstGeom>
        </p:spPr>
        <p:txBody>
          <a:bodyPr wrap="square">
            <a:spAutoFit/>
          </a:bodyPr>
          <a:lstStyle/>
          <a:p>
            <a:r>
              <a:rPr lang="en-CA" dirty="0" smtClean="0"/>
              <a:t>Image: </a:t>
            </a:r>
            <a:r>
              <a:rPr lang="en-CA" dirty="0" smtClean="0">
                <a:hlinkClick r:id="rId3"/>
              </a:rPr>
              <a:t>http</a:t>
            </a:r>
            <a:r>
              <a:rPr lang="en-CA" dirty="0">
                <a:hlinkClick r:id="rId3"/>
              </a:rPr>
              <a:t>://bavatuesdays.com/reclaim-hosting-is-live</a:t>
            </a:r>
            <a:r>
              <a:rPr lang="en-CA" dirty="0" smtClean="0">
                <a:hlinkClick r:id="rId3"/>
              </a:rPr>
              <a:t>/</a:t>
            </a:r>
            <a:r>
              <a:rPr lang="en-CA" dirty="0" smtClean="0"/>
              <a:t> </a:t>
            </a:r>
            <a:endParaRPr lang="en-CA" dirty="0"/>
          </a:p>
        </p:txBody>
      </p:sp>
    </p:spTree>
    <p:extLst>
      <p:ext uri="{BB962C8B-B14F-4D97-AF65-F5344CB8AC3E}">
        <p14:creationId xmlns:p14="http://schemas.microsoft.com/office/powerpoint/2010/main" val="8779113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5410944" cy="3514402"/>
          </a:xfrm>
        </p:spPr>
        <p:txBody>
          <a:bodyPr>
            <a:normAutofit/>
          </a:bodyPr>
          <a:lstStyle/>
          <a:p>
            <a:pPr algn="l"/>
            <a:r>
              <a:rPr lang="en-CA" dirty="0" smtClean="0"/>
              <a:t>We are moving beyond institutions… toward a cooperative knowing society based on network knowledge</a:t>
            </a:r>
            <a:endParaRPr lang="en-CA" dirty="0"/>
          </a:p>
        </p:txBody>
      </p:sp>
      <p:sp>
        <p:nvSpPr>
          <p:cNvPr id="3" name="Content Placeholder 2"/>
          <p:cNvSpPr>
            <a:spLocks noGrp="1"/>
          </p:cNvSpPr>
          <p:nvPr>
            <p:ph idx="1"/>
          </p:nvPr>
        </p:nvSpPr>
        <p:spPr>
          <a:xfrm>
            <a:off x="3995936" y="3789040"/>
            <a:ext cx="4929826" cy="1885437"/>
          </a:xfrm>
        </p:spPr>
        <p:txBody>
          <a:bodyPr>
            <a:normAutofit/>
          </a:bodyPr>
          <a:lstStyle/>
          <a:p>
            <a:pPr marL="0" indent="0">
              <a:buNone/>
            </a:pPr>
            <a:r>
              <a:rPr lang="en-CA" dirty="0" smtClean="0"/>
              <a:t>activities </a:t>
            </a:r>
            <a:r>
              <a:rPr lang="en-CA" dirty="0"/>
              <a:t>that will promote extending learning beyond formal education</a:t>
            </a:r>
            <a:r>
              <a:rPr lang="en-CA" dirty="0" smtClean="0"/>
              <a:t>.</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560" y="3927434"/>
            <a:ext cx="2930683" cy="19518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80138" y="6084154"/>
            <a:ext cx="7692262" cy="646331"/>
          </a:xfrm>
          <a:prstGeom prst="rect">
            <a:avLst/>
          </a:prstGeom>
        </p:spPr>
        <p:txBody>
          <a:bodyPr wrap="square">
            <a:spAutoFit/>
          </a:bodyPr>
          <a:lstStyle/>
          <a:p>
            <a:r>
              <a:rPr lang="en-CA" dirty="0">
                <a:hlinkClick r:id="rId4"/>
              </a:rPr>
              <a:t>http://www.educationfutures.com/2014/05/01/building-a-knowmad-society-in-ecuador/</a:t>
            </a:r>
            <a:endParaRPr lang="en-CA" dirty="0"/>
          </a:p>
        </p:txBody>
      </p:sp>
    </p:spTree>
    <p:extLst>
      <p:ext uri="{BB962C8B-B14F-4D97-AF65-F5344CB8AC3E}">
        <p14:creationId xmlns:p14="http://schemas.microsoft.com/office/powerpoint/2010/main" val="10849995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1560" y="188640"/>
            <a:ext cx="8229600" cy="4525963"/>
          </a:xfrm>
        </p:spPr>
        <p:txBody>
          <a:bodyPr>
            <a:normAutofit/>
          </a:bodyPr>
          <a:lstStyle/>
          <a:p>
            <a:pPr marL="0" indent="0">
              <a:buNone/>
            </a:pPr>
            <a:r>
              <a:rPr lang="en-CA" dirty="0"/>
              <a:t>There is this tendency to suggest that the number of universities will dwindle to a very few. But in fact, </a:t>
            </a:r>
            <a:r>
              <a:rPr lang="en-CA" dirty="0" smtClean="0"/>
              <a:t>universities will </a:t>
            </a:r>
            <a:r>
              <a:rPr lang="en-CA" dirty="0"/>
              <a:t>proliferate. They will be accessible and available, and number in the hundreds of thousands, not in the </a:t>
            </a:r>
            <a:r>
              <a:rPr lang="en-CA" dirty="0" smtClean="0"/>
              <a:t>dozens. What </a:t>
            </a:r>
            <a:r>
              <a:rPr lang="en-CA" dirty="0"/>
              <a:t>will change is that </a:t>
            </a:r>
            <a:r>
              <a:rPr lang="en-CA" i="1" dirty="0"/>
              <a:t>universities will no longer be bastions of privilege and elitism</a:t>
            </a:r>
            <a:r>
              <a:rPr lang="en-CA" dirty="0"/>
              <a:t>. </a:t>
            </a:r>
          </a:p>
        </p:txBody>
      </p:sp>
      <p:pic>
        <p:nvPicPr>
          <p:cNvPr id="4" name="Picture 3"/>
          <p:cNvPicPr>
            <a:picLocks noChangeAspect="1"/>
          </p:cNvPicPr>
          <p:nvPr/>
        </p:nvPicPr>
        <p:blipFill>
          <a:blip r:embed="rId3"/>
          <a:stretch>
            <a:fillRect/>
          </a:stretch>
        </p:blipFill>
        <p:spPr>
          <a:xfrm>
            <a:off x="611560" y="3861048"/>
            <a:ext cx="5425231" cy="2709487"/>
          </a:xfrm>
          <a:prstGeom prst="rect">
            <a:avLst/>
          </a:prstGeom>
        </p:spPr>
      </p:pic>
      <p:sp>
        <p:nvSpPr>
          <p:cNvPr id="5" name="Rectangle 4"/>
          <p:cNvSpPr/>
          <p:nvPr/>
        </p:nvSpPr>
        <p:spPr>
          <a:xfrm>
            <a:off x="6180807" y="5636081"/>
            <a:ext cx="2286000" cy="923330"/>
          </a:xfrm>
          <a:prstGeom prst="rect">
            <a:avLst/>
          </a:prstGeom>
        </p:spPr>
        <p:txBody>
          <a:bodyPr wrap="square">
            <a:spAutoFit/>
          </a:bodyPr>
          <a:lstStyle/>
          <a:p>
            <a:r>
              <a:rPr lang="en-CA" dirty="0">
                <a:hlinkClick r:id="rId4"/>
              </a:rPr>
              <a:t>http://halfanhour.blogspot.ca/2014/06/new-learning.html</a:t>
            </a:r>
            <a:endParaRPr lang="en-CA" dirty="0"/>
          </a:p>
        </p:txBody>
      </p:sp>
    </p:spTree>
    <p:extLst>
      <p:ext uri="{BB962C8B-B14F-4D97-AF65-F5344CB8AC3E}">
        <p14:creationId xmlns:p14="http://schemas.microsoft.com/office/powerpoint/2010/main" val="190834559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8254" y="5085184"/>
            <a:ext cx="8229600" cy="1143000"/>
          </a:xfrm>
        </p:spPr>
        <p:txBody>
          <a:bodyPr>
            <a:normAutofit fontScale="90000"/>
          </a:bodyPr>
          <a:lstStyle/>
          <a:p>
            <a:pPr algn="l"/>
            <a:r>
              <a:rPr lang="en-CA" dirty="0" smtClean="0"/>
              <a:t>Stephen Downes</a:t>
            </a:r>
            <a:br>
              <a:rPr lang="en-CA" dirty="0" smtClean="0"/>
            </a:br>
            <a:r>
              <a:rPr lang="en-CA" dirty="0" smtClean="0">
                <a:hlinkClick r:id="rId2"/>
              </a:rPr>
              <a:t>http://www.downes.ca</a:t>
            </a:r>
            <a:r>
              <a:rPr lang="en-CA" dirty="0" smtClean="0"/>
              <a:t> </a:t>
            </a:r>
            <a:endParaRPr lang="en-CA" dirty="0"/>
          </a:p>
        </p:txBody>
      </p:sp>
      <p:pic>
        <p:nvPicPr>
          <p:cNvPr id="4" name="Picture 3"/>
          <p:cNvPicPr>
            <a:picLocks noChangeAspect="1"/>
          </p:cNvPicPr>
          <p:nvPr/>
        </p:nvPicPr>
        <p:blipFill>
          <a:blip r:embed="rId3"/>
          <a:stretch>
            <a:fillRect/>
          </a:stretch>
        </p:blipFill>
        <p:spPr>
          <a:xfrm>
            <a:off x="438254" y="548680"/>
            <a:ext cx="6623844" cy="4243058"/>
          </a:xfrm>
          <a:prstGeom prst="rect">
            <a:avLst/>
          </a:prstGeom>
        </p:spPr>
      </p:pic>
    </p:spTree>
    <p:extLst>
      <p:ext uri="{BB962C8B-B14F-4D97-AF65-F5344CB8AC3E}">
        <p14:creationId xmlns:p14="http://schemas.microsoft.com/office/powerpoint/2010/main" val="3876468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42194"/>
          </a:xfrm>
        </p:spPr>
        <p:txBody>
          <a:bodyPr>
            <a:noAutofit/>
          </a:bodyPr>
          <a:lstStyle/>
          <a:p>
            <a:pPr algn="r"/>
            <a:r>
              <a:rPr lang="en-CA" dirty="0" smtClean="0"/>
              <a:t>Three trends ‘worth watching’ in the higher education space:</a:t>
            </a:r>
            <a:endParaRPr lang="en-CA" dirty="0"/>
          </a:p>
        </p:txBody>
      </p:sp>
      <p:sp>
        <p:nvSpPr>
          <p:cNvPr id="3" name="Content Placeholder 2"/>
          <p:cNvSpPr>
            <a:spLocks noGrp="1"/>
          </p:cNvSpPr>
          <p:nvPr>
            <p:ph idx="1"/>
          </p:nvPr>
        </p:nvSpPr>
        <p:spPr>
          <a:xfrm>
            <a:off x="3131840" y="1917540"/>
            <a:ext cx="5842992" cy="4525963"/>
          </a:xfrm>
        </p:spPr>
        <p:txBody>
          <a:bodyPr/>
          <a:lstStyle/>
          <a:p>
            <a:r>
              <a:rPr lang="en-CA" dirty="0" smtClean="0"/>
              <a:t>Tiered </a:t>
            </a:r>
            <a:r>
              <a:rPr lang="en-CA" dirty="0"/>
              <a:t>service models at universities</a:t>
            </a:r>
          </a:p>
          <a:p>
            <a:r>
              <a:rPr lang="en-CA" dirty="0" smtClean="0"/>
              <a:t>Analytics </a:t>
            </a:r>
            <a:r>
              <a:rPr lang="en-CA" dirty="0"/>
              <a:t>and data-driven management</a:t>
            </a:r>
          </a:p>
          <a:p>
            <a:r>
              <a:rPr lang="en-CA" dirty="0" smtClean="0"/>
              <a:t>Alternative credentials</a:t>
            </a:r>
          </a:p>
          <a:p>
            <a:pPr marL="0" indent="0">
              <a:buNone/>
            </a:pPr>
            <a:r>
              <a:rPr lang="en-CA" dirty="0" smtClean="0"/>
              <a:t>Economics and education – two domains in which </a:t>
            </a:r>
            <a:r>
              <a:rPr lang="en-CA" i="1" dirty="0" smtClean="0"/>
              <a:t>models</a:t>
            </a:r>
            <a:r>
              <a:rPr lang="en-CA" dirty="0" smtClean="0"/>
              <a:t> prevail</a:t>
            </a:r>
            <a:endParaRPr lang="en-CA" dirty="0"/>
          </a:p>
          <a:p>
            <a:endParaRPr lang="en-CA" dirty="0"/>
          </a:p>
        </p:txBody>
      </p:sp>
      <p:sp>
        <p:nvSpPr>
          <p:cNvPr id="4" name="Rectangle 3"/>
          <p:cNvSpPr/>
          <p:nvPr/>
        </p:nvSpPr>
        <p:spPr>
          <a:xfrm>
            <a:off x="611560" y="5718903"/>
            <a:ext cx="8229600" cy="738664"/>
          </a:xfrm>
          <a:prstGeom prst="rect">
            <a:avLst/>
          </a:prstGeom>
        </p:spPr>
        <p:txBody>
          <a:bodyPr wrap="square">
            <a:spAutoFit/>
          </a:bodyPr>
          <a:lstStyle/>
          <a:p>
            <a:r>
              <a:rPr lang="en-CA" sz="1400" dirty="0">
                <a:hlinkClick r:id="rId3"/>
              </a:rPr>
              <a:t>http://higheredtoday.org/2014/05/05/three-trends-worth-watching-for-continuing-education-leaders</a:t>
            </a:r>
            <a:r>
              <a:rPr lang="en-CA" sz="1400" dirty="0" smtClean="0">
                <a:hlinkClick r:id="rId3"/>
              </a:rPr>
              <a:t>/</a:t>
            </a:r>
            <a:r>
              <a:rPr lang="en-CA" sz="1400" dirty="0" smtClean="0"/>
              <a:t> </a:t>
            </a:r>
          </a:p>
          <a:p>
            <a:r>
              <a:rPr lang="en-CA" sz="1400" dirty="0" smtClean="0"/>
              <a:t>Image: A </a:t>
            </a:r>
            <a:r>
              <a:rPr lang="en-CA" sz="1400" dirty="0"/>
              <a:t>Stronger Nation Through Higher Education,” Lumina Foundation, 2013. Accessed at </a:t>
            </a:r>
            <a:r>
              <a:rPr lang="en-CA" sz="1400" dirty="0">
                <a:hlinkClick r:id="rId4"/>
              </a:rPr>
              <a:t>http://www.luminafoundation.org/stronger_nation/report/</a:t>
            </a:r>
            <a:endParaRPr lang="en-CA" sz="1400" dirty="0"/>
          </a:p>
        </p:txBody>
      </p:sp>
      <p:pic>
        <p:nvPicPr>
          <p:cNvPr id="5" name="Picture 4"/>
          <p:cNvPicPr>
            <a:picLocks noChangeAspect="1"/>
          </p:cNvPicPr>
          <p:nvPr/>
        </p:nvPicPr>
        <p:blipFill>
          <a:blip r:embed="rId5"/>
          <a:stretch>
            <a:fillRect/>
          </a:stretch>
        </p:blipFill>
        <p:spPr>
          <a:xfrm>
            <a:off x="611560" y="2059119"/>
            <a:ext cx="2297807" cy="3517496"/>
          </a:xfrm>
          <a:prstGeom prst="rect">
            <a:avLst/>
          </a:prstGeom>
        </p:spPr>
      </p:pic>
    </p:spTree>
    <p:extLst>
      <p:ext uri="{BB962C8B-B14F-4D97-AF65-F5344CB8AC3E}">
        <p14:creationId xmlns:p14="http://schemas.microsoft.com/office/powerpoint/2010/main" val="736248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99176" cy="2491169"/>
          </a:xfrm>
        </p:spPr>
        <p:txBody>
          <a:bodyPr>
            <a:normAutofit/>
          </a:bodyPr>
          <a:lstStyle/>
          <a:p>
            <a:pPr algn="l"/>
            <a:r>
              <a:rPr lang="en-CA" dirty="0" smtClean="0"/>
              <a:t>A model of the workflow process employed to assist LMS selection</a:t>
            </a:r>
            <a:endParaRPr lang="en-CA" dirty="0"/>
          </a:p>
        </p:txBody>
      </p:sp>
      <p:pic>
        <p:nvPicPr>
          <p:cNvPr id="4" name="pasted-image.pdf"/>
          <p:cNvPicPr/>
          <p:nvPr/>
        </p:nvPicPr>
        <p:blipFill>
          <a:blip r:embed="rId3">
            <a:extLst/>
          </a:blip>
          <a:stretch>
            <a:fillRect/>
          </a:stretch>
        </p:blipFill>
        <p:spPr>
          <a:xfrm>
            <a:off x="1043608" y="2996952"/>
            <a:ext cx="7812360" cy="2808001"/>
          </a:xfrm>
          <a:prstGeom prst="rect">
            <a:avLst/>
          </a:prstGeom>
          <a:ln w="12700">
            <a:miter lim="400000"/>
          </a:ln>
        </p:spPr>
      </p:pic>
      <p:sp>
        <p:nvSpPr>
          <p:cNvPr id="5" name="Rectangle 4"/>
          <p:cNvSpPr/>
          <p:nvPr/>
        </p:nvSpPr>
        <p:spPr>
          <a:xfrm>
            <a:off x="457200" y="6036098"/>
            <a:ext cx="7758608" cy="369332"/>
          </a:xfrm>
          <a:prstGeom prst="rect">
            <a:avLst/>
          </a:prstGeom>
        </p:spPr>
        <p:txBody>
          <a:bodyPr wrap="square">
            <a:spAutoFit/>
          </a:bodyPr>
          <a:lstStyle/>
          <a:p>
            <a:r>
              <a:rPr lang="en-CA" dirty="0">
                <a:hlinkClick r:id="rId4"/>
              </a:rPr>
              <a:t>http://darcynorman.net/2014/05/16/cnie-session-on-campus-engagement</a:t>
            </a:r>
            <a:r>
              <a:rPr lang="en-CA" dirty="0" smtClean="0">
                <a:hlinkClick r:id="rId4"/>
              </a:rPr>
              <a:t>/</a:t>
            </a:r>
            <a:r>
              <a:rPr lang="en-CA" dirty="0" smtClean="0"/>
              <a:t> </a:t>
            </a:r>
            <a:endParaRPr lang="en-CA" dirty="0"/>
          </a:p>
        </p:txBody>
      </p:sp>
    </p:spTree>
    <p:extLst>
      <p:ext uri="{BB962C8B-B14F-4D97-AF65-F5344CB8AC3E}">
        <p14:creationId xmlns:p14="http://schemas.microsoft.com/office/powerpoint/2010/main" val="22702808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6475</TotalTime>
  <Words>3648</Words>
  <Application>Microsoft Office PowerPoint</Application>
  <PresentationFormat>On-screen Show (4:3)</PresentationFormat>
  <Paragraphs>504</Paragraphs>
  <Slides>74</Slides>
  <Notes>66</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Beyond Institutions: Personal Learning in a Networked World</vt:lpstr>
      <vt:lpstr>Economics students are calling for a shakeup of the way their subject is being taught</vt:lpstr>
      <vt:lpstr>Professors meanwhile are still trying to ban laptops from the classroom</vt:lpstr>
      <vt:lpstr>In fact, pretty much anything works better than the lecture method traditional institutions defend</vt:lpstr>
      <vt:lpstr>PowerPoint Presentation</vt:lpstr>
      <vt:lpstr>People are looking for learning that is relevant and practical</vt:lpstr>
      <vt:lpstr>Economists have their own view of what academia needs…</vt:lpstr>
      <vt:lpstr>Three trends ‘worth watching’ in the higher education space:</vt:lpstr>
      <vt:lpstr>A model of the workflow process employed to assist LMS selection</vt:lpstr>
      <vt:lpstr>A step-by-step guide to LMS selection; a customized list of LMS features</vt:lpstr>
      <vt:lpstr>Learning design patterns via Grainne Conole</vt:lpstr>
      <vt:lpstr>“Best Practices” for typical learning tasks</vt:lpstr>
      <vt:lpstr>How should I offer this course: the online, hybrid or traditional models…</vt:lpstr>
      <vt:lpstr>These models are being implemented as educational technology</vt:lpstr>
      <vt:lpstr>PowerPoint Presentation</vt:lpstr>
      <vt:lpstr>With models, the answers are determined before the system or simulation is ever run…</vt:lpstr>
      <vt:lpstr>But it’s not new just because you’ve added “on a computer” to some pre-existing model or idea</vt:lpstr>
      <vt:lpstr>It’s not even new on a computer… today’s online learning models are yesterday’s models with new names</vt:lpstr>
      <vt:lpstr>Take, for example, LRMI, a model of learning resources</vt:lpstr>
      <vt:lpstr>And the results are pretty much what you’d expect</vt:lpstr>
      <vt:lpstr>New versions of old models don’t produce new results</vt:lpstr>
      <vt:lpstr>And maybe the ‘right model’ is to do away with the models altogether</vt:lpstr>
      <vt:lpstr>What’s missing in the standard-based models-based approach is what we used to think of as BAD</vt:lpstr>
      <vt:lpstr>We need to question the presumption that we have too much or that it must be organized a certain way</vt:lpstr>
      <vt:lpstr>We’re not expected to master them. We’re expected to pick and choose and apply as needed</vt:lpstr>
      <vt:lpstr>That’s the difference between personal learning and personalized learning</vt:lpstr>
      <vt:lpstr>Institutions understand personalized. But they don’t understand personal.</vt:lpstr>
      <vt:lpstr>Autonomy, rather than control, is essential in education</vt:lpstr>
      <vt:lpstr>The design theories are nothing more than abstractions of the actual process, that they are most useful as descriptions of what was done, as opposed to prescriptions of what should be done</vt:lpstr>
      <vt:lpstr>The personal isn’t designed. It is</vt:lpstr>
      <vt:lpstr>The great wildebeest migration is a similarly unplanned event</vt:lpstr>
      <vt:lpstr>There is no single cause of events; landmark ideas are created by societies, not individuals</vt:lpstr>
      <vt:lpstr>Hashtags: categorizing using self-organizing networks rather than standard metadata and ontologies</vt:lpstr>
      <vt:lpstr>Hashtag networks can be seen as self-organizing ideas</vt:lpstr>
      <vt:lpstr>Mary Meeker…</vt:lpstr>
      <vt:lpstr>Students in academia: not the start of a trend, but the continuation of one</vt:lpstr>
      <vt:lpstr>Watters: the future of ed tech is a reclamation project</vt:lpstr>
      <vt:lpstr>We are not resources to be mined. Learners do not enter our schools and in our libraries to become products for the textbook industry </vt:lpstr>
      <vt:lpstr>Known</vt:lpstr>
      <vt:lpstr>The silos of today will become the syndication endpoints of tomorrow</vt:lpstr>
      <vt:lpstr>PowerPoint Presentation</vt:lpstr>
      <vt:lpstr>Learning reclaimed is network learning…</vt:lpstr>
      <vt:lpstr>That’s what we were building when we were building something like this…</vt:lpstr>
      <vt:lpstr>Some of the technology behind the reclaimed web…</vt:lpstr>
      <vt:lpstr>Toolset: the Distributed Developer’s Stack (DDS)</vt:lpstr>
      <vt:lpstr>Schema.org – making it easier for search engines to index tour site</vt:lpstr>
      <vt:lpstr>An app store for server software</vt:lpstr>
      <vt:lpstr>Take back your data from Google</vt:lpstr>
      <vt:lpstr>QR codes, open search, Windows Live tiles, touch icons for mobile and android, RSS autodiscovery, humans.txt – these are features of the modern website</vt:lpstr>
      <vt:lpstr>How this changes learning: the theory of connectivism</vt:lpstr>
      <vt:lpstr>What’s the connection between social networks and neural networks?</vt:lpstr>
      <vt:lpstr>PowerPoint Presentation</vt:lpstr>
      <vt:lpstr>Connectivism as a learning theory</vt:lpstr>
      <vt:lpstr>Connectivism’s respose: researching the MOOC</vt:lpstr>
      <vt:lpstr>Participants’ perceptions in MOOCs</vt:lpstr>
      <vt:lpstr>Where to now? The learner at the centre of the networked world</vt:lpstr>
      <vt:lpstr>Learner control has moved beyond computer assisted programs…</vt:lpstr>
      <vt:lpstr>Reading and networking will become one and the same thing</vt:lpstr>
      <vt:lpstr>Connective learning technology is already transforming the workplace</vt:lpstr>
      <vt:lpstr>Teams and collaborations will be transformed into networks and cooperatives</vt:lpstr>
      <vt:lpstr>Interactions in a problem space</vt:lpstr>
      <vt:lpstr>In cooperation, we no longer share models, designs, visions, goals, or objectives</vt:lpstr>
      <vt:lpstr>Axelrod: Cooperation does not require centrality, commonality, management, control or even trust </vt:lpstr>
      <vt:lpstr>Cooperation means working with others without all the overhead</vt:lpstr>
      <vt:lpstr>The new skills are network skills</vt:lpstr>
      <vt:lpstr>People forget about Codeacademy… ‘the other MOOC’</vt:lpstr>
      <vt:lpstr>People, passion and play</vt:lpstr>
      <vt:lpstr>The Superuniversity</vt:lpstr>
      <vt:lpstr>One slide points out that universities have survived since the 16th century "because societies need them."  What Is that what we need?</vt:lpstr>
      <vt:lpstr>It is worth asking at this juncture exactly what it is that societies need</vt:lpstr>
      <vt:lpstr>We have an alternative for today’s society We can reclaim learning</vt:lpstr>
      <vt:lpstr>We are moving beyond institutions… toward a cooperative knowing society based on network knowledge</vt:lpstr>
      <vt:lpstr>PowerPoint Presentation</vt:lpstr>
      <vt:lpstr>Stephen Downes http://www.downes.ca </vt:lpstr>
    </vt:vector>
  </TitlesOfParts>
  <Company>NRC-CNRC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Free: Open Learning in a Networked World</dc:title>
  <dc:creator>Downes, Stephen</dc:creator>
  <cp:lastModifiedBy>Downes, Stephen</cp:lastModifiedBy>
  <cp:revision>118</cp:revision>
  <dcterms:created xsi:type="dcterms:W3CDTF">2014-07-02T18:11:53Z</dcterms:created>
  <dcterms:modified xsi:type="dcterms:W3CDTF">2017-05-16T22:23:24Z</dcterms:modified>
</cp:coreProperties>
</file>